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05" r:id="rId10"/>
    <p:sldId id="302" r:id="rId11"/>
    <p:sldId id="297" r:id="rId12"/>
    <p:sldId id="298" r:id="rId13"/>
    <p:sldId id="279" r:id="rId14"/>
    <p:sldId id="304" r:id="rId15"/>
    <p:sldId id="277" r:id="rId16"/>
    <p:sldId id="300" r:id="rId17"/>
    <p:sldId id="281" r:id="rId18"/>
    <p:sldId id="278" r:id="rId19"/>
    <p:sldId id="301" r:id="rId20"/>
    <p:sldId id="282" r:id="rId21"/>
    <p:sldId id="287" r:id="rId22"/>
    <p:sldId id="284" r:id="rId23"/>
    <p:sldId id="283" r:id="rId24"/>
    <p:sldId id="290" r:id="rId25"/>
    <p:sldId id="288"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00"/>
    <a:srgbClr val="800000"/>
    <a:srgbClr val="FF3300"/>
    <a:srgbClr val="33CC33"/>
    <a:srgbClr val="61619C"/>
    <a:srgbClr val="E9E9FC"/>
    <a:srgbClr val="C8C8FA"/>
    <a:srgbClr val="FFFFFF"/>
    <a:srgbClr val="0000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54" autoAdjust="0"/>
  </p:normalViewPr>
  <p:slideViewPr>
    <p:cSldViewPr>
      <p:cViewPr varScale="1">
        <p:scale>
          <a:sx n="106" d="100"/>
          <a:sy n="106"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12/06/13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12/06/13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12/06/13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12/06/13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12/06/13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12/06/13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12/06/13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12/06/13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12/06/13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12/06/13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12/06/13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12/06/13</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lgn="ctr" eaLnBrk="1" hangingPunct="1">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Avian Hazard Advisory System</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(AHAS)</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mn-lt"/>
              </a:rPr>
              <a:t>Current as of </a:t>
            </a:r>
            <a:r>
              <a:rPr lang="en-US" b="1" dirty="0" smtClean="0">
                <a:solidFill>
                  <a:srgbClr val="151C77"/>
                </a:solidFill>
                <a:latin typeface="+mn-lt"/>
              </a:rPr>
              <a:t>6 Dec 2013</a:t>
            </a:r>
            <a:endParaRPr lang="en-US" b="1" dirty="0">
              <a:solidFill>
                <a:srgbClr val="151C77"/>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MAP OUTPUT</a:t>
            </a: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600" b="1" dirty="0" smtClean="0"/>
              <a:t>Search Criteria:        VR 1305, selected route highlighted in blue</a:t>
            </a:r>
          </a:p>
          <a:p>
            <a:pPr eaLnBrk="1" hangingPunct="1">
              <a:lnSpc>
                <a:spcPct val="80000"/>
              </a:lnSpc>
            </a:pPr>
            <a:r>
              <a:rPr lang="en-US" sz="1600" b="1" dirty="0" smtClean="0"/>
              <a:t>Map Output is not available for unit- specific pages or Alert Areas</a:t>
            </a:r>
          </a:p>
          <a:p>
            <a:pPr eaLnBrk="1" hangingPunct="1">
              <a:lnSpc>
                <a:spcPct val="80000"/>
              </a:lnSpc>
            </a:pPr>
            <a:r>
              <a:rPr lang="en-US" sz="1600" b="1" dirty="0" smtClean="0"/>
              <a:t>If you select this output, </a:t>
            </a:r>
            <a:r>
              <a:rPr lang="en-US" sz="1600" b="1" u="sng" dirty="0" smtClean="0">
                <a:solidFill>
                  <a:srgbClr val="C00000"/>
                </a:solidFill>
              </a:rPr>
              <a:t>data will default to BAM readings</a:t>
            </a:r>
            <a:endParaRPr lang="en-US" sz="1600" b="1" dirty="0" smtClean="0"/>
          </a:p>
          <a:p>
            <a:pPr eaLnBrk="1" hangingPunct="1">
              <a:lnSpc>
                <a:spcPct val="80000"/>
              </a:lnSpc>
            </a:pPr>
            <a:r>
              <a:rPr lang="en-US" sz="1600" b="1" dirty="0" smtClean="0"/>
              <a:t>May select different mapping features within BAM</a:t>
            </a:r>
          </a:p>
          <a:p>
            <a:pPr eaLnBrk="1" hangingPunct="1">
              <a:lnSpc>
                <a:spcPct val="80000"/>
              </a:lnSpc>
            </a:pPr>
            <a:r>
              <a:rPr lang="en-US" sz="1600" b="1" dirty="0" smtClean="0"/>
              <a:t>Default BAM underlay is current </a:t>
            </a:r>
            <a:r>
              <a:rPr lang="en-US" sz="1600" b="1" dirty="0" err="1" smtClean="0"/>
              <a:t>biweek</a:t>
            </a:r>
            <a:r>
              <a:rPr lang="en-US" sz="1600" b="1" dirty="0" smtClean="0"/>
              <a:t>, day period</a:t>
            </a:r>
          </a:p>
          <a:p>
            <a:pPr eaLnBrk="1" hangingPunct="1">
              <a:lnSpc>
                <a:spcPct val="80000"/>
              </a:lnSpc>
            </a:pPr>
            <a:r>
              <a:rPr lang="en-US" sz="1600" b="1" dirty="0" smtClean="0"/>
              <a:t>Includes mapping tools: zoom, pan, full extent, back extent, forward extent, identify, measure and overview map</a:t>
            </a:r>
          </a:p>
          <a:p>
            <a:pPr eaLnBrk="1" hangingPunct="1">
              <a:lnSpc>
                <a:spcPct val="80000"/>
              </a:lnSpc>
            </a:pPr>
            <a:r>
              <a:rPr lang="en-US" sz="1600" b="1" dirty="0" smtClean="0"/>
              <a:t>Selected area is highlighted in blue</a:t>
            </a:r>
          </a:p>
          <a:p>
            <a:pPr eaLnBrk="1" hangingPunct="1">
              <a:lnSpc>
                <a:spcPct val="80000"/>
              </a:lnSpc>
              <a:buFont typeface="Wingdings" pitchFamily="2" charset="2"/>
              <a:buNone/>
            </a:pPr>
            <a:endParaRPr lang="en-US" sz="1600" dirty="0" smtClean="0"/>
          </a:p>
        </p:txBody>
      </p:sp>
      <p:pic>
        <p:nvPicPr>
          <p:cNvPr id="10244" name="Picture 4"/>
          <p:cNvPicPr>
            <a:picLocks noChangeAspect="1" noChangeArrowheads="1"/>
          </p:cNvPicPr>
          <p:nvPr/>
        </p:nvPicPr>
        <p:blipFill>
          <a:blip r:embed="rId2" cstate="print"/>
          <a:stretch>
            <a:fillRect/>
          </a:stretch>
        </p:blipFill>
        <p:spPr bwMode="auto">
          <a:xfrm>
            <a:off x="2836863" y="1781811"/>
            <a:ext cx="5867400" cy="4107179"/>
          </a:xfrm>
          <a:prstGeom prst="rect">
            <a:avLst/>
          </a:prstGeom>
          <a:noFill/>
          <a:ln w="38100">
            <a:solidFill>
              <a:schemeClr val="tx1">
                <a:lumMod val="65000"/>
                <a:lumOff val="35000"/>
              </a:schemeClr>
            </a:solidFill>
            <a:miter lim="800000"/>
            <a:headEnd/>
            <a:tailEnd/>
          </a:ln>
        </p:spPr>
      </p:pic>
      <p:sp>
        <p:nvSpPr>
          <p:cNvPr id="10245" name="Line 5"/>
          <p:cNvSpPr>
            <a:spLocks noChangeShapeType="1"/>
          </p:cNvSpPr>
          <p:nvPr/>
        </p:nvSpPr>
        <p:spPr bwMode="auto">
          <a:xfrm flipV="1">
            <a:off x="2514600" y="3124200"/>
            <a:ext cx="533400" cy="609600"/>
          </a:xfrm>
          <a:prstGeom prst="line">
            <a:avLst/>
          </a:prstGeom>
          <a:noFill/>
          <a:ln w="38100">
            <a:solidFill>
              <a:srgbClr val="800000"/>
            </a:solidFill>
            <a:round/>
            <a:headEnd/>
            <a:tailEnd type="triangle" w="med" len="med"/>
          </a:ln>
        </p:spPr>
        <p:txBody>
          <a:bodyPr/>
          <a:lstStyle/>
          <a:p>
            <a:endParaRPr lang="en-US" dirty="0"/>
          </a:p>
        </p:txBody>
      </p:sp>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8" name="Line 5"/>
          <p:cNvSpPr>
            <a:spLocks noChangeShapeType="1"/>
          </p:cNvSpPr>
          <p:nvPr/>
        </p:nvSpPr>
        <p:spPr bwMode="auto">
          <a:xfrm>
            <a:off x="2514600" y="4495800"/>
            <a:ext cx="685800" cy="609600"/>
          </a:xfrm>
          <a:prstGeom prst="line">
            <a:avLst/>
          </a:prstGeom>
          <a:noFill/>
          <a:ln w="38100">
            <a:solidFill>
              <a:srgbClr val="800000"/>
            </a:solidFill>
            <a:round/>
            <a:headEnd/>
            <a:tailEnd type="triangle" w="med" len="med"/>
          </a:ln>
        </p:spPr>
        <p:txBody>
          <a:bodyPr/>
          <a:lstStyle/>
          <a:p>
            <a:endParaRPr lang="en-US" dirty="0"/>
          </a:p>
        </p:txBody>
      </p:sp>
      <p:sp>
        <p:nvSpPr>
          <p:cNvPr id="11" name="Line 5"/>
          <p:cNvSpPr>
            <a:spLocks noChangeShapeType="1"/>
          </p:cNvSpPr>
          <p:nvPr/>
        </p:nvSpPr>
        <p:spPr bwMode="auto">
          <a:xfrm flipV="1">
            <a:off x="7848600" y="2438400"/>
            <a:ext cx="533400" cy="609600"/>
          </a:xfrm>
          <a:prstGeom prst="line">
            <a:avLst/>
          </a:prstGeom>
          <a:noFill/>
          <a:ln w="38100">
            <a:solidFill>
              <a:srgbClr val="800000"/>
            </a:solidFill>
            <a:round/>
            <a:headEnd/>
            <a:tailEnd type="triangle" w="med" len="med"/>
          </a:ln>
        </p:spPr>
        <p:txBody>
          <a:bodyPr/>
          <a:lstStyle/>
          <a:p>
            <a:endParaRPr lang="en-US" dirty="0"/>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5" name="Line 5"/>
          <p:cNvSpPr>
            <a:spLocks noChangeShapeType="1"/>
          </p:cNvSpPr>
          <p:nvPr/>
        </p:nvSpPr>
        <p:spPr bwMode="auto">
          <a:xfrm flipV="1">
            <a:off x="2667000" y="2286000"/>
            <a:ext cx="4114800" cy="3429000"/>
          </a:xfrm>
          <a:prstGeom prst="line">
            <a:avLst/>
          </a:prstGeom>
          <a:noFill/>
          <a:ln w="38100">
            <a:solidFill>
              <a:srgbClr val="800000"/>
            </a:solidFill>
            <a:round/>
            <a:headEnd/>
            <a:tailEnd type="triangle" w="med" len="med"/>
          </a:ln>
        </p:spPr>
        <p:txBody>
          <a:bodyPr/>
          <a:lstStyle/>
          <a:p>
            <a:endParaRPr lang="en-US" dirty="0"/>
          </a:p>
        </p:txBody>
      </p:sp>
      <p:sp>
        <p:nvSpPr>
          <p:cNvPr id="16" name="Line 5"/>
          <p:cNvSpPr>
            <a:spLocks noChangeShapeType="1"/>
          </p:cNvSpPr>
          <p:nvPr/>
        </p:nvSpPr>
        <p:spPr bwMode="auto">
          <a:xfrm flipV="1">
            <a:off x="2590800" y="5334000"/>
            <a:ext cx="4191000" cy="12954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3048000" cy="4953000"/>
          </a:xfrm>
        </p:spPr>
        <p:txBody>
          <a:bodyPr>
            <a:noAutofit/>
          </a:bodyPr>
          <a:lstStyle/>
          <a:p>
            <a:pPr eaLnBrk="1" hangingPunct="1">
              <a:lnSpc>
                <a:spcPct val="80000"/>
              </a:lnSpc>
            </a:pPr>
            <a:r>
              <a:rPr lang="en-US" sz="1600" b="1" dirty="0" smtClean="0"/>
              <a:t>Search Criteria:  VR 086, current hour</a:t>
            </a:r>
          </a:p>
          <a:p>
            <a:pPr eaLnBrk="1" hangingPunct="1">
              <a:lnSpc>
                <a:spcPct val="80000"/>
              </a:lnSpc>
            </a:pPr>
            <a:endParaRPr lang="en-US" sz="1600" b="1" dirty="0" smtClean="0"/>
          </a:p>
          <a:p>
            <a:pPr eaLnBrk="1" hangingPunct="1">
              <a:lnSpc>
                <a:spcPct val="80000"/>
              </a:lnSpc>
            </a:pPr>
            <a:r>
              <a:rPr lang="en-US" sz="1600" b="1" dirty="0" smtClean="0"/>
              <a:t>Risk matches table results and auto updates every 6-10 minutes</a:t>
            </a:r>
          </a:p>
          <a:p>
            <a:pPr eaLnBrk="1" hangingPunct="1">
              <a:lnSpc>
                <a:spcPct val="80000"/>
              </a:lnSpc>
            </a:pPr>
            <a:endParaRPr lang="en-US" sz="1600" b="1" dirty="0" smtClean="0"/>
          </a:p>
          <a:p>
            <a:pPr>
              <a:lnSpc>
                <a:spcPct val="80000"/>
              </a:lnSpc>
            </a:pPr>
            <a:r>
              <a:rPr lang="en-US" sz="1600" b="1" dirty="0" smtClean="0"/>
              <a:t>Hazards can be turned on or off (</a:t>
            </a:r>
            <a:r>
              <a:rPr lang="en-US" sz="1600" b="1" dirty="0" smtClean="0">
                <a:solidFill>
                  <a:srgbClr val="FFC000"/>
                </a:solidFill>
              </a:rPr>
              <a:t>1</a:t>
            </a:r>
            <a:r>
              <a:rPr lang="en-US" sz="1600" b="1" dirty="0" smtClean="0"/>
              <a:t>), ON in this image</a:t>
            </a:r>
          </a:p>
          <a:p>
            <a:pPr>
              <a:lnSpc>
                <a:spcPct val="80000"/>
              </a:lnSpc>
            </a:pPr>
            <a:endParaRPr lang="en-US" sz="1600" b="1" dirty="0" smtClean="0"/>
          </a:p>
          <a:p>
            <a:pPr>
              <a:lnSpc>
                <a:spcPct val="80000"/>
              </a:lnSpc>
            </a:pPr>
            <a:r>
              <a:rPr lang="en-US" sz="1600" b="1" dirty="0" smtClean="0"/>
              <a:t>BAM layers can be turned on or off (</a:t>
            </a:r>
            <a:r>
              <a:rPr lang="en-US" sz="1600" b="1" dirty="0" smtClean="0">
                <a:solidFill>
                  <a:srgbClr val="FFC000"/>
                </a:solidFill>
              </a:rPr>
              <a:t>2</a:t>
            </a:r>
            <a:r>
              <a:rPr lang="en-US" sz="1600" b="1" dirty="0" smtClean="0"/>
              <a:t>), OFF in this image</a:t>
            </a:r>
            <a:endParaRPr lang="en-US" sz="1600" b="1" u="sng" dirty="0" smtClean="0">
              <a:solidFill>
                <a:srgbClr val="C00000"/>
              </a:solidFill>
            </a:endParaRPr>
          </a:p>
          <a:p>
            <a:pPr eaLnBrk="1" hangingPunct="1">
              <a:lnSpc>
                <a:spcPct val="80000"/>
              </a:lnSpc>
              <a:buFont typeface="Wingdings" pitchFamily="2" charset="2"/>
              <a:buNone/>
            </a:pPr>
            <a:endParaRPr lang="en-US" sz="1600" b="1" dirty="0" smtClean="0"/>
          </a:p>
          <a:p>
            <a:pPr eaLnBrk="1" hangingPunct="1">
              <a:lnSpc>
                <a:spcPct val="80000"/>
              </a:lnSpc>
            </a:pPr>
            <a:r>
              <a:rPr lang="en-US" sz="1600" b="1" dirty="0" smtClean="0"/>
              <a:t>Route segment color defines warning level</a:t>
            </a:r>
          </a:p>
          <a:p>
            <a:pPr eaLnBrk="1" hangingPunct="1">
              <a:lnSpc>
                <a:spcPct val="80000"/>
              </a:lnSpc>
              <a:buFont typeface="Wingdings" pitchFamily="2" charset="2"/>
              <a:buNone/>
            </a:pPr>
            <a:r>
              <a:rPr lang="en-US" sz="1600" b="1" dirty="0" smtClean="0">
                <a:solidFill>
                  <a:srgbClr val="009900"/>
                </a:solidFill>
              </a:rPr>
              <a:t>Green </a:t>
            </a:r>
            <a:r>
              <a:rPr lang="en-US" sz="1600" b="1" dirty="0" smtClean="0"/>
              <a:t>= Low</a:t>
            </a:r>
          </a:p>
          <a:p>
            <a:pPr eaLnBrk="1" hangingPunct="1">
              <a:lnSpc>
                <a:spcPct val="80000"/>
              </a:lnSpc>
              <a:buFont typeface="Wingdings" pitchFamily="2" charset="2"/>
              <a:buNone/>
            </a:pPr>
            <a:r>
              <a:rPr lang="en-US" sz="1600" b="1" dirty="0" smtClean="0">
                <a:solidFill>
                  <a:srgbClr val="FFC000"/>
                </a:solidFill>
              </a:rPr>
              <a:t>Yellow</a:t>
            </a:r>
            <a:r>
              <a:rPr lang="en-US" sz="1600" b="1" dirty="0">
                <a:solidFill>
                  <a:srgbClr val="FFCC00"/>
                </a:solidFill>
              </a:rPr>
              <a:t> </a:t>
            </a:r>
            <a:r>
              <a:rPr lang="en-US" sz="1600" b="1" dirty="0" smtClean="0"/>
              <a:t>= Moderate</a:t>
            </a:r>
          </a:p>
          <a:p>
            <a:pPr eaLnBrk="1" hangingPunct="1">
              <a:lnSpc>
                <a:spcPct val="80000"/>
              </a:lnSpc>
              <a:buFont typeface="Wingdings" pitchFamily="2" charset="2"/>
              <a:buNone/>
            </a:pPr>
            <a:r>
              <a:rPr lang="en-US" sz="1600" b="1" dirty="0" smtClean="0">
                <a:solidFill>
                  <a:srgbClr val="FF0000"/>
                </a:solidFill>
              </a:rPr>
              <a:t>Red</a:t>
            </a:r>
            <a:r>
              <a:rPr lang="en-US" sz="1600" b="1" dirty="0"/>
              <a:t> </a:t>
            </a:r>
            <a:r>
              <a:rPr lang="en-US" sz="1600" b="1" dirty="0" smtClean="0"/>
              <a:t>= Severe</a:t>
            </a:r>
          </a:p>
        </p:txBody>
      </p:sp>
      <p:pic>
        <p:nvPicPr>
          <p:cNvPr id="11268" name="Picture 4"/>
          <p:cNvPicPr>
            <a:picLocks noChangeAspect="1" noChangeArrowheads="1"/>
          </p:cNvPicPr>
          <p:nvPr/>
        </p:nvPicPr>
        <p:blipFill>
          <a:blip r:embed="rId2" cstate="print"/>
          <a:stretch>
            <a:fillRect/>
          </a:stretch>
        </p:blipFill>
        <p:spPr bwMode="auto">
          <a:xfrm>
            <a:off x="3347963" y="1600200"/>
            <a:ext cx="5369252" cy="3844528"/>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6" name="Line 8"/>
          <p:cNvSpPr>
            <a:spLocks noChangeShapeType="1"/>
          </p:cNvSpPr>
          <p:nvPr/>
        </p:nvSpPr>
        <p:spPr bwMode="auto">
          <a:xfrm flipH="1" flipV="1">
            <a:off x="3875872" y="4513224"/>
            <a:ext cx="1245569" cy="399671"/>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7" name="Text Box 20"/>
          <p:cNvSpPr txBox="1">
            <a:spLocks noChangeArrowheads="1"/>
          </p:cNvSpPr>
          <p:nvPr/>
        </p:nvSpPr>
        <p:spPr bwMode="auto">
          <a:xfrm>
            <a:off x="5177589" y="4800600"/>
            <a:ext cx="210851" cy="369332"/>
          </a:xfrm>
          <a:prstGeom prst="rect">
            <a:avLst/>
          </a:prstGeom>
          <a:noFill/>
          <a:ln w="9525">
            <a:noFill/>
            <a:miter lim="800000"/>
            <a:headEnd/>
            <a:tailEnd/>
          </a:ln>
        </p:spPr>
        <p:txBody>
          <a:bodyPr wrap="square">
            <a:spAutoFit/>
          </a:bodyPr>
          <a:lstStyle/>
          <a:p>
            <a:r>
              <a:rPr lang="en-US" sz="1800" dirty="0">
                <a:solidFill>
                  <a:srgbClr val="FFC000"/>
                </a:solidFill>
              </a:rPr>
              <a:t>1</a:t>
            </a:r>
          </a:p>
        </p:txBody>
      </p:sp>
      <p:sp>
        <p:nvSpPr>
          <p:cNvPr id="8" name="Line 8"/>
          <p:cNvSpPr>
            <a:spLocks noChangeShapeType="1"/>
          </p:cNvSpPr>
          <p:nvPr/>
        </p:nvSpPr>
        <p:spPr bwMode="auto">
          <a:xfrm flipV="1">
            <a:off x="5521364" y="2667000"/>
            <a:ext cx="1634097" cy="2199833"/>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1" name="Line 8"/>
          <p:cNvSpPr>
            <a:spLocks noChangeShapeType="1"/>
          </p:cNvSpPr>
          <p:nvPr/>
        </p:nvSpPr>
        <p:spPr bwMode="auto">
          <a:xfrm flipV="1">
            <a:off x="5283014" y="2895600"/>
            <a:ext cx="162150" cy="1894300"/>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2" name="Line 8"/>
          <p:cNvSpPr>
            <a:spLocks noChangeShapeType="1"/>
          </p:cNvSpPr>
          <p:nvPr/>
        </p:nvSpPr>
        <p:spPr bwMode="auto">
          <a:xfrm flipH="1">
            <a:off x="3810000" y="3621868"/>
            <a:ext cx="688656" cy="492931"/>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3" name="Text Box 20"/>
          <p:cNvSpPr txBox="1">
            <a:spLocks noChangeArrowheads="1"/>
          </p:cNvSpPr>
          <p:nvPr/>
        </p:nvSpPr>
        <p:spPr bwMode="auto">
          <a:xfrm>
            <a:off x="4513549" y="3364468"/>
            <a:ext cx="210851" cy="369332"/>
          </a:xfrm>
          <a:prstGeom prst="rect">
            <a:avLst/>
          </a:prstGeom>
          <a:noFill/>
          <a:ln w="9525">
            <a:noFill/>
            <a:miter lim="800000"/>
            <a:headEnd/>
            <a:tailEnd/>
          </a:ln>
        </p:spPr>
        <p:txBody>
          <a:bodyPr wrap="square">
            <a:spAutoFit/>
          </a:bodyPr>
          <a:lstStyle/>
          <a:p>
            <a:r>
              <a:rPr lang="en-US" sz="1800" dirty="0" smtClean="0">
                <a:solidFill>
                  <a:srgbClr val="FFC000"/>
                </a:solidFill>
              </a:rPr>
              <a:t>2</a:t>
            </a:r>
            <a:endParaRPr lang="en-US" sz="1800"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2291" name="Rectangle 4"/>
          <p:cNvSpPr>
            <a:spLocks noGrp="1" noChangeArrowheads="1"/>
          </p:cNvSpPr>
          <p:nvPr>
            <p:ph idx="1"/>
          </p:nvPr>
        </p:nvSpPr>
        <p:spPr>
          <a:xfrm>
            <a:off x="457200" y="1447800"/>
            <a:ext cx="8382000" cy="4953000"/>
          </a:xfrm>
          <a:noFill/>
        </p:spPr>
        <p:txBody>
          <a:bodyPr>
            <a:normAutofit/>
          </a:bodyPr>
          <a:lstStyle/>
          <a:p>
            <a:pPr eaLnBrk="1" hangingPunct="1"/>
            <a:r>
              <a:rPr lang="en-US" sz="2600" b="1" dirty="0" smtClean="0"/>
              <a:t>Current Condition Query</a:t>
            </a:r>
          </a:p>
          <a:p>
            <a:pPr lvl="1" eaLnBrk="1" hangingPunct="1"/>
            <a:r>
              <a:rPr lang="en-US" sz="2200" b="1" dirty="0" smtClean="0"/>
              <a:t>Uses NEXRAD weather radar system (updated every 6-10 minutes) to monitor large-scale migratory bird activity in the CONUS and Alaska</a:t>
            </a:r>
          </a:p>
          <a:p>
            <a:pPr lvl="1" eaLnBrk="1" hangingPunct="1"/>
            <a:r>
              <a:rPr lang="en-US" sz="2200" b="1" dirty="0" smtClean="0"/>
              <a:t>Includes risk from migration and soaring bird activity</a:t>
            </a:r>
          </a:p>
          <a:p>
            <a:pPr lvl="1" eaLnBrk="1" hangingPunct="1"/>
            <a:r>
              <a:rPr lang="en-US" sz="2200" b="1" dirty="0" smtClean="0"/>
              <a:t>Risk displayed defaults to the most severe prediction model (NEXRAD, Migration, or Soaring)</a:t>
            </a:r>
          </a:p>
          <a:p>
            <a:pPr lvl="2" eaLnBrk="1" hangingPunct="1"/>
            <a:r>
              <a:rPr lang="en-US" sz="2000" b="1" dirty="0" smtClean="0"/>
              <a:t>Displayed thermal depth height offers maximum altitude and below where conditions are optimal for hazardous soaring birds to be present</a:t>
            </a:r>
          </a:p>
          <a:p>
            <a:pPr lvl="2" eaLnBrk="1" hangingPunct="1"/>
            <a:r>
              <a:rPr lang="en-US" sz="2000" b="1" dirty="0" smtClean="0"/>
              <a:t>May use BAM data if no other inputs are available </a:t>
            </a:r>
          </a:p>
          <a:p>
            <a:pPr lvl="1" eaLnBrk="1" hangingPunct="1"/>
            <a:r>
              <a:rPr lang="en-US" sz="2200" b="1" dirty="0" smtClean="0"/>
              <a:t>“Based On” field indicates primary source of risk</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CURRENT HOUR QUERY</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Calculating NEXRAD risk</a:t>
            </a:r>
            <a:endParaRPr lang="en-US" sz="2000" dirty="0"/>
          </a:p>
        </p:txBody>
      </p:sp>
      <p:sp>
        <p:nvSpPr>
          <p:cNvPr id="3" name="Content Placeholder 2"/>
          <p:cNvSpPr>
            <a:spLocks noGrp="1"/>
          </p:cNvSpPr>
          <p:nvPr>
            <p:ph idx="1"/>
          </p:nvPr>
        </p:nvSpPr>
        <p:spPr>
          <a:xfrm>
            <a:off x="457200" y="1600200"/>
            <a:ext cx="8229600" cy="2743200"/>
          </a:xfrm>
        </p:spPr>
        <p:txBody>
          <a:bodyPr/>
          <a:lstStyle/>
          <a:p>
            <a:r>
              <a:rPr lang="en-US" sz="2000" b="1" dirty="0" smtClean="0"/>
              <a:t>AHAS uses two factors to calculate NEXRAD risk:  “Severity” is based on the </a:t>
            </a:r>
            <a:r>
              <a:rPr lang="en-US" sz="2000" b="1" dirty="0" err="1" smtClean="0"/>
              <a:t>dBZ</a:t>
            </a:r>
            <a:r>
              <a:rPr lang="en-US" sz="2000" b="1" dirty="0" smtClean="0"/>
              <a:t> (decibels of Z, where Z represents the energy reflected back to the radar) and “Probability”  of a bird strike (percentage of area polygon filled with </a:t>
            </a:r>
            <a:r>
              <a:rPr lang="en-US" sz="2000" b="1" dirty="0" err="1" smtClean="0"/>
              <a:t>reflectable</a:t>
            </a:r>
            <a:r>
              <a:rPr lang="en-US" sz="2000" b="1" dirty="0" smtClean="0"/>
              <a:t> biological activity)</a:t>
            </a:r>
          </a:p>
          <a:p>
            <a:r>
              <a:rPr lang="en-US" sz="2000" b="1" dirty="0" smtClean="0"/>
              <a:t>AHAS calculates NEXRAD risk by multiplying Severity and Probability to get a value in the below table (</a:t>
            </a:r>
            <a:r>
              <a:rPr lang="en-US" sz="2000" b="1" dirty="0" smtClean="0">
                <a:solidFill>
                  <a:srgbClr val="00CC00"/>
                </a:solidFill>
              </a:rPr>
              <a:t>Green </a:t>
            </a:r>
            <a:r>
              <a:rPr lang="en-US" sz="2000" b="1" dirty="0" smtClean="0"/>
              <a:t>= Low, </a:t>
            </a:r>
            <a:r>
              <a:rPr lang="en-US" sz="2000" b="1" dirty="0" smtClean="0">
                <a:solidFill>
                  <a:srgbClr val="FFFF00"/>
                </a:solidFill>
              </a:rPr>
              <a:t>Yellow</a:t>
            </a:r>
            <a:r>
              <a:rPr lang="en-US" sz="2000" b="1" dirty="0" smtClean="0"/>
              <a:t> = Moderate, and </a:t>
            </a:r>
            <a:r>
              <a:rPr lang="en-US" sz="2000" b="1" dirty="0" smtClean="0">
                <a:solidFill>
                  <a:srgbClr val="FF3300"/>
                </a:solidFill>
              </a:rPr>
              <a:t>Red</a:t>
            </a:r>
            <a:r>
              <a:rPr lang="en-US" sz="2000" b="1" dirty="0" smtClean="0"/>
              <a:t> = Severe)</a:t>
            </a:r>
          </a:p>
          <a:p>
            <a:pPr lvl="1"/>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651345963"/>
              </p:ext>
            </p:extLst>
          </p:nvPr>
        </p:nvGraphicFramePr>
        <p:xfrm>
          <a:off x="1447800" y="4419600"/>
          <a:ext cx="6400800" cy="2011681"/>
        </p:xfrm>
        <a:graphic>
          <a:graphicData uri="http://schemas.openxmlformats.org/drawingml/2006/table">
            <a:tbl>
              <a:tblPr firstRow="1" bandRow="1">
                <a:tableStyleId>{5C22544A-7EE6-4342-B048-85BDC9FD1C3A}</a:tableStyleId>
              </a:tblPr>
              <a:tblGrid>
                <a:gridCol w="1440180"/>
                <a:gridCol w="693420"/>
                <a:gridCol w="1066800"/>
                <a:gridCol w="1066800"/>
                <a:gridCol w="1066800"/>
                <a:gridCol w="1066800"/>
              </a:tblGrid>
              <a:tr h="287383">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383">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87383">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87383">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87383">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4986952" y="1465535"/>
            <a:ext cx="2762106" cy="4841330"/>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3316" name="Rectangle 3"/>
          <p:cNvSpPr>
            <a:spLocks noGrp="1" noChangeArrowheads="1"/>
          </p:cNvSpPr>
          <p:nvPr>
            <p:ph idx="1"/>
          </p:nvPr>
        </p:nvSpPr>
        <p:spPr>
          <a:xfrm>
            <a:off x="228600" y="1371600"/>
            <a:ext cx="4724400" cy="4953000"/>
          </a:xfrm>
        </p:spPr>
        <p:txBody>
          <a:bodyPr>
            <a:normAutofit lnSpcReduction="10000"/>
          </a:bodyPr>
          <a:lstStyle/>
          <a:p>
            <a:pPr eaLnBrk="1" hangingPunct="1"/>
            <a:r>
              <a:rPr lang="en-US" sz="2000" b="1" dirty="0" smtClean="0"/>
              <a:t>Query Example – A P HILL AAF</a:t>
            </a:r>
          </a:p>
          <a:p>
            <a:pPr lvl="1" eaLnBrk="1" hangingPunct="1"/>
            <a:r>
              <a:rPr lang="en-US" sz="2000" b="1" dirty="0" smtClean="0"/>
              <a:t>Go to www.usahas.com</a:t>
            </a:r>
          </a:p>
          <a:p>
            <a:pPr lvl="1" eaLnBrk="1" hangingPunct="1"/>
            <a:r>
              <a:rPr lang="en-US" sz="2000" b="1" dirty="0" smtClean="0"/>
              <a:t>Click desired area (</a:t>
            </a:r>
            <a:r>
              <a:rPr lang="en-US" sz="2000" b="1" dirty="0" smtClean="0">
                <a:solidFill>
                  <a:srgbClr val="800000"/>
                </a:solidFill>
              </a:rPr>
              <a:t>1</a:t>
            </a:r>
            <a:r>
              <a:rPr lang="en-US" sz="2000" b="1" dirty="0" smtClean="0"/>
              <a:t>, Airfields)</a:t>
            </a:r>
          </a:p>
          <a:p>
            <a:pPr lvl="1" eaLnBrk="1" hangingPunct="1"/>
            <a:r>
              <a:rPr lang="en-US" sz="2000" b="1" dirty="0" smtClean="0"/>
              <a:t>Select A P HILL(</a:t>
            </a:r>
            <a:r>
              <a:rPr lang="en-US" sz="2000" b="1" dirty="0" smtClean="0">
                <a:solidFill>
                  <a:srgbClr val="800000"/>
                </a:solidFill>
              </a:rPr>
              <a:t>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above and in a 5 nautical </a:t>
            </a:r>
            <a:r>
              <a:rPr lang="en-US" sz="2000" b="1" u="sng" smtClean="0">
                <a:solidFill>
                  <a:srgbClr val="C00000"/>
                </a:solidFill>
              </a:rPr>
              <a:t>mile </a:t>
            </a:r>
            <a:r>
              <a:rPr lang="en-US" sz="2000" b="1" u="sng" smtClean="0">
                <a:solidFill>
                  <a:srgbClr val="C00000"/>
                </a:solidFill>
              </a:rPr>
              <a:t>radius </a:t>
            </a:r>
            <a:r>
              <a:rPr lang="en-US" sz="2000" b="1" u="sng" dirty="0" smtClean="0">
                <a:solidFill>
                  <a:srgbClr val="C00000"/>
                </a:solidFill>
              </a:rPr>
              <a:t>around the airfields and not on the fields themselves</a:t>
            </a:r>
          </a:p>
          <a:p>
            <a:pPr lvl="1"/>
            <a:r>
              <a:rPr lang="en-US" sz="2000" b="1" dirty="0" smtClean="0">
                <a:solidFill>
                  <a:srgbClr val="C00000"/>
                </a:solidFill>
              </a:rPr>
              <a:t>Actual airfield conditions should be determined by observed conditions and relayed through BWC</a:t>
            </a:r>
          </a:p>
        </p:txBody>
      </p:sp>
      <p:sp>
        <p:nvSpPr>
          <p:cNvPr id="13317" name="Line 6"/>
          <p:cNvSpPr>
            <a:spLocks noChangeShapeType="1"/>
          </p:cNvSpPr>
          <p:nvPr/>
        </p:nvSpPr>
        <p:spPr bwMode="auto">
          <a:xfrm flipH="1">
            <a:off x="7315200" y="5448300"/>
            <a:ext cx="1143000" cy="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flipH="1">
            <a:off x="5867400" y="2743200"/>
            <a:ext cx="990600" cy="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8272463" y="4724400"/>
            <a:ext cx="338137" cy="461962"/>
          </a:xfrm>
          <a:prstGeom prst="rect">
            <a:avLst/>
          </a:prstGeom>
          <a:noFill/>
          <a:ln w="9525">
            <a:noFill/>
            <a:miter lim="800000"/>
            <a:headEnd/>
            <a:tailEnd/>
          </a:ln>
        </p:spPr>
        <p:txBody>
          <a:bodyPr wrap="none">
            <a:spAutoFit/>
          </a:bodyPr>
          <a:lstStyle/>
          <a:p>
            <a:r>
              <a:rPr lang="en-US" dirty="0">
                <a:solidFill>
                  <a:srgbClr val="A50021"/>
                </a:solidFill>
              </a:rPr>
              <a:t>2</a:t>
            </a:r>
          </a:p>
        </p:txBody>
      </p:sp>
      <p:sp>
        <p:nvSpPr>
          <p:cNvPr id="13321" name="Text Box 13"/>
          <p:cNvSpPr txBox="1">
            <a:spLocks noChangeArrowheads="1"/>
          </p:cNvSpPr>
          <p:nvPr/>
        </p:nvSpPr>
        <p:spPr bwMode="auto">
          <a:xfrm>
            <a:off x="6858000" y="25146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426450" y="5181600"/>
            <a:ext cx="336550" cy="457200"/>
          </a:xfrm>
          <a:prstGeom prst="rect">
            <a:avLst/>
          </a:prstGeom>
          <a:noFill/>
          <a:ln w="9525">
            <a:noFill/>
            <a:miter lim="800000"/>
            <a:headEnd/>
            <a:tailEnd/>
          </a:ln>
        </p:spPr>
        <p:txBody>
          <a:bodyPr wrap="none">
            <a:spAutoFit/>
          </a:bodyPr>
          <a:lstStyle/>
          <a:p>
            <a:r>
              <a:rPr lang="en-US" dirty="0">
                <a:solidFill>
                  <a:srgbClr val="A50021"/>
                </a:solidFill>
              </a:rPr>
              <a:t>3</a:t>
            </a:r>
          </a:p>
        </p:txBody>
      </p:sp>
      <p:sp>
        <p:nvSpPr>
          <p:cNvPr id="13323" name="Text Box 15"/>
          <p:cNvSpPr txBox="1">
            <a:spLocks noChangeArrowheads="1"/>
          </p:cNvSpPr>
          <p:nvPr/>
        </p:nvSpPr>
        <p:spPr bwMode="auto">
          <a:xfrm>
            <a:off x="8442492" y="5682916"/>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flipV="1">
            <a:off x="7543800" y="5943600"/>
            <a:ext cx="914400" cy="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flipH="1">
            <a:off x="7820443" y="4953000"/>
            <a:ext cx="457200" cy="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914400" y="3009900"/>
            <a:ext cx="6135949" cy="3314700"/>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4340" name="Line 9"/>
          <p:cNvSpPr>
            <a:spLocks noChangeShapeType="1"/>
          </p:cNvSpPr>
          <p:nvPr/>
        </p:nvSpPr>
        <p:spPr bwMode="auto">
          <a:xfrm>
            <a:off x="3352800" y="2209800"/>
            <a:ext cx="1066800" cy="1443335"/>
          </a:xfrm>
          <a:prstGeom prst="line">
            <a:avLst/>
          </a:prstGeom>
          <a:noFill/>
          <a:ln w="38100">
            <a:solidFill>
              <a:srgbClr val="800000"/>
            </a:solidFill>
            <a:round/>
            <a:headEnd/>
            <a:tailEnd type="triangle" w="med" len="med"/>
          </a:ln>
        </p:spPr>
        <p:txBody>
          <a:bodyPr/>
          <a:lstStyle/>
          <a:p>
            <a:endParaRPr lang="en-US"/>
          </a:p>
        </p:txBody>
      </p:sp>
      <p:sp>
        <p:nvSpPr>
          <p:cNvPr id="14341" name="Text Box 10"/>
          <p:cNvSpPr txBox="1">
            <a:spLocks noChangeArrowheads="1"/>
          </p:cNvSpPr>
          <p:nvPr/>
        </p:nvSpPr>
        <p:spPr bwMode="auto">
          <a:xfrm>
            <a:off x="3048000" y="4953000"/>
            <a:ext cx="1487488" cy="338554"/>
          </a:xfrm>
          <a:prstGeom prst="rect">
            <a:avLst/>
          </a:prstGeom>
          <a:noFill/>
          <a:ln w="9525">
            <a:noFill/>
            <a:miter lim="800000"/>
            <a:headEnd/>
            <a:tailEnd/>
          </a:ln>
        </p:spPr>
        <p:txBody>
          <a:bodyPr wrap="square">
            <a:spAutoFit/>
          </a:bodyPr>
          <a:lstStyle/>
          <a:p>
            <a:pPr algn="ctr"/>
            <a:r>
              <a:rPr lang="en-US" sz="1600" b="1" dirty="0" smtClean="0">
                <a:latin typeface="+mn-lt"/>
              </a:rPr>
              <a:t>Hazards</a:t>
            </a:r>
            <a:endParaRPr lang="en-US" sz="1600" b="1" dirty="0">
              <a:latin typeface="+mn-lt"/>
            </a:endParaRPr>
          </a:p>
        </p:txBody>
      </p:sp>
      <p:sp>
        <p:nvSpPr>
          <p:cNvPr id="14342" name="Line 11"/>
          <p:cNvSpPr>
            <a:spLocks noChangeShapeType="1"/>
          </p:cNvSpPr>
          <p:nvPr/>
        </p:nvSpPr>
        <p:spPr bwMode="auto">
          <a:xfrm flipH="1">
            <a:off x="5181600" y="2209800"/>
            <a:ext cx="1066800" cy="1447800"/>
          </a:xfrm>
          <a:prstGeom prst="line">
            <a:avLst/>
          </a:prstGeom>
          <a:noFill/>
          <a:ln w="38100">
            <a:solidFill>
              <a:srgbClr val="800000"/>
            </a:solidFill>
            <a:round/>
            <a:headEnd/>
            <a:tailEnd type="triangle" w="med" len="med"/>
          </a:ln>
        </p:spPr>
        <p:txBody>
          <a:bodyPr/>
          <a:lstStyle/>
          <a:p>
            <a:endParaRPr lang="en-US"/>
          </a:p>
        </p:txBody>
      </p:sp>
      <p:sp>
        <p:nvSpPr>
          <p:cNvPr id="14343" name="Text Box 12"/>
          <p:cNvSpPr txBox="1">
            <a:spLocks noChangeArrowheads="1"/>
          </p:cNvSpPr>
          <p:nvPr/>
        </p:nvSpPr>
        <p:spPr bwMode="auto">
          <a:xfrm>
            <a:off x="3505200" y="4267200"/>
            <a:ext cx="2286000" cy="338554"/>
          </a:xfrm>
          <a:prstGeom prst="rect">
            <a:avLst/>
          </a:prstGeom>
          <a:noFill/>
          <a:ln w="9525">
            <a:noFill/>
            <a:miter lim="800000"/>
            <a:headEnd/>
            <a:tailEnd/>
          </a:ln>
        </p:spPr>
        <p:txBody>
          <a:bodyPr wrap="square">
            <a:spAutoFit/>
          </a:bodyPr>
          <a:lstStyle/>
          <a:p>
            <a:r>
              <a:rPr lang="en-US" sz="1600" b="1" dirty="0" smtClean="0">
                <a:latin typeface="+mn-lt"/>
              </a:rPr>
              <a:t>Date time of risk</a:t>
            </a:r>
            <a:endParaRPr lang="en-US" sz="1600" b="1" dirty="0">
              <a:latin typeface="+mn-lt"/>
            </a:endParaRPr>
          </a:p>
        </p:txBody>
      </p:sp>
      <p:sp>
        <p:nvSpPr>
          <p:cNvPr id="14345" name="Text Box 22"/>
          <p:cNvSpPr txBox="1">
            <a:spLocks noChangeArrowheads="1"/>
          </p:cNvSpPr>
          <p:nvPr/>
        </p:nvSpPr>
        <p:spPr bwMode="auto">
          <a:xfrm>
            <a:off x="5029200" y="1378803"/>
            <a:ext cx="3276600" cy="830997"/>
          </a:xfrm>
          <a:prstGeom prst="rect">
            <a:avLst/>
          </a:prstGeom>
          <a:noFill/>
          <a:ln w="9525">
            <a:noFill/>
            <a:miter lim="800000"/>
            <a:headEnd/>
            <a:tailEnd/>
          </a:ln>
        </p:spPr>
        <p:txBody>
          <a:bodyPr>
            <a:spAutoFit/>
          </a:bodyPr>
          <a:lstStyle/>
          <a:p>
            <a:pPr algn="ctr"/>
            <a:r>
              <a:rPr lang="en-US" sz="1600" b="1" dirty="0">
                <a:latin typeface="+mn-lt"/>
              </a:rPr>
              <a:t>Defines which model/input is driving the risk reading; in this case, </a:t>
            </a:r>
            <a:r>
              <a:rPr lang="en-US" sz="1600" b="1" dirty="0" smtClean="0">
                <a:latin typeface="+mn-lt"/>
              </a:rPr>
              <a:t>NEXRAD Model</a:t>
            </a:r>
            <a:endParaRPr lang="en-US" sz="1600" b="1" dirty="0">
              <a:latin typeface="+mn-lt"/>
            </a:endParaRPr>
          </a:p>
        </p:txBody>
      </p:sp>
      <p:sp>
        <p:nvSpPr>
          <p:cNvPr id="14347" name="Text Box 22"/>
          <p:cNvSpPr txBox="1">
            <a:spLocks noChangeArrowheads="1"/>
          </p:cNvSpPr>
          <p:nvPr/>
        </p:nvSpPr>
        <p:spPr bwMode="auto">
          <a:xfrm>
            <a:off x="7162800" y="2438400"/>
            <a:ext cx="1828800" cy="3539430"/>
          </a:xfrm>
          <a:prstGeom prst="rect">
            <a:avLst/>
          </a:prstGeom>
          <a:noFill/>
          <a:ln w="9525">
            <a:noFill/>
            <a:miter lim="800000"/>
            <a:headEnd/>
            <a:tailEnd/>
          </a:ln>
        </p:spPr>
        <p:txBody>
          <a:bodyPr wrap="square">
            <a:spAutoFit/>
          </a:bodyPr>
          <a:lstStyle/>
          <a:p>
            <a:r>
              <a:rPr lang="en-US" sz="1600" b="1" dirty="0"/>
              <a:t>Thermal depth:  indicates max altitude (AGL) where soaring birds might be present.  In this case, </a:t>
            </a:r>
            <a:r>
              <a:rPr lang="en-US" sz="1600" b="1" dirty="0" smtClean="0"/>
              <a:t>“NA” </a:t>
            </a:r>
            <a:r>
              <a:rPr lang="en-US" sz="1600" b="1" dirty="0"/>
              <a:t>indicates that </a:t>
            </a:r>
            <a:r>
              <a:rPr lang="en-US" sz="1600" b="1" dirty="0" smtClean="0">
                <a:latin typeface="+mn-lt"/>
              </a:rPr>
              <a:t>the risk is not based on the soaring model.  “NO DATA” indicates that the soaring data is missing</a:t>
            </a:r>
            <a:endParaRPr lang="en-US" sz="1600" b="1" dirty="0">
              <a:latin typeface="+mn-lt"/>
            </a:endParaRPr>
          </a:p>
        </p:txBody>
      </p:sp>
      <p:sp>
        <p:nvSpPr>
          <p:cNvPr id="14348" name="Line 23"/>
          <p:cNvSpPr>
            <a:spLocks noChangeShapeType="1"/>
          </p:cNvSpPr>
          <p:nvPr/>
        </p:nvSpPr>
        <p:spPr bwMode="auto">
          <a:xfrm flipH="1">
            <a:off x="6437051" y="3986463"/>
            <a:ext cx="725749" cy="0"/>
          </a:xfrm>
          <a:prstGeom prst="line">
            <a:avLst/>
          </a:prstGeom>
          <a:noFill/>
          <a:ln w="38100">
            <a:solidFill>
              <a:srgbClr val="800000"/>
            </a:solidFill>
            <a:round/>
            <a:headEnd/>
            <a:tailEnd type="triangle" w="med" len="med"/>
          </a:ln>
        </p:spPr>
        <p:txBody>
          <a:bodyPr/>
          <a:lstStyle/>
          <a:p>
            <a:endParaRPr lang="en-US"/>
          </a:p>
        </p:txBody>
      </p:sp>
      <p:sp>
        <p:nvSpPr>
          <p:cNvPr id="14349" name="Line 11"/>
          <p:cNvSpPr>
            <a:spLocks noChangeShapeType="1"/>
          </p:cNvSpPr>
          <p:nvPr/>
        </p:nvSpPr>
        <p:spPr bwMode="auto">
          <a:xfrm flipH="1" flipV="1">
            <a:off x="2667000" y="4146884"/>
            <a:ext cx="762000" cy="228600"/>
          </a:xfrm>
          <a:prstGeom prst="line">
            <a:avLst/>
          </a:prstGeom>
          <a:noFill/>
          <a:ln w="38100">
            <a:solidFill>
              <a:srgbClr val="800000"/>
            </a:solidFill>
            <a:round/>
            <a:headEnd/>
            <a:tailEnd type="triangle" w="med" len="med"/>
          </a:ln>
        </p:spPr>
        <p:txBody>
          <a:bodyPr/>
          <a:lstStyle/>
          <a:p>
            <a:endParaRPr lang="en-US"/>
          </a:p>
        </p:txBody>
      </p:sp>
      <p:sp>
        <p:nvSpPr>
          <p:cNvPr id="14350" name="Text Box 22"/>
          <p:cNvSpPr txBox="1">
            <a:spLocks noChangeArrowheads="1"/>
          </p:cNvSpPr>
          <p:nvPr/>
        </p:nvSpPr>
        <p:spPr bwMode="auto">
          <a:xfrm>
            <a:off x="1981200" y="1378803"/>
            <a:ext cx="3200400" cy="830997"/>
          </a:xfrm>
          <a:prstGeom prst="rect">
            <a:avLst/>
          </a:prstGeom>
          <a:noFill/>
          <a:ln w="9525">
            <a:noFill/>
            <a:miter lim="800000"/>
            <a:headEnd/>
            <a:tailEnd/>
          </a:ln>
        </p:spPr>
        <p:txBody>
          <a:bodyPr wrap="square">
            <a:spAutoFit/>
          </a:bodyPr>
          <a:lstStyle/>
          <a:p>
            <a:r>
              <a:rPr lang="en-US" sz="1600" b="1" dirty="0">
                <a:latin typeface="+mn-lt"/>
              </a:rPr>
              <a:t>Overall AHAS risk driven by highest risk model; NEXRAD model overrides any ties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6" name="Line 23"/>
          <p:cNvSpPr>
            <a:spLocks noChangeShapeType="1"/>
          </p:cNvSpPr>
          <p:nvPr/>
        </p:nvSpPr>
        <p:spPr bwMode="auto">
          <a:xfrm flipH="1" flipV="1">
            <a:off x="1828800" y="4724400"/>
            <a:ext cx="1447800" cy="381000"/>
          </a:xfrm>
          <a:prstGeom prst="line">
            <a:avLst/>
          </a:prstGeom>
          <a:noFill/>
          <a:ln w="38100">
            <a:solidFill>
              <a:srgbClr val="800000"/>
            </a:solidFill>
            <a:round/>
            <a:headEnd/>
            <a:tailEnd type="triangle" w="med" len="med"/>
          </a:ln>
        </p:spPr>
        <p:txBody>
          <a:bodyPr/>
          <a:lstStyle/>
          <a:p>
            <a:endParaRPr lang="en-US"/>
          </a:p>
        </p:txBody>
      </p:sp>
      <p:sp>
        <p:nvSpPr>
          <p:cNvPr id="18" name="Line 9"/>
          <p:cNvSpPr>
            <a:spLocks noChangeShapeType="1"/>
          </p:cNvSpPr>
          <p:nvPr/>
        </p:nvSpPr>
        <p:spPr bwMode="auto">
          <a:xfrm>
            <a:off x="1371600" y="2829818"/>
            <a:ext cx="2057400" cy="903982"/>
          </a:xfrm>
          <a:prstGeom prst="line">
            <a:avLst/>
          </a:prstGeom>
          <a:noFill/>
          <a:ln w="38100">
            <a:solidFill>
              <a:srgbClr val="800000"/>
            </a:solidFill>
            <a:round/>
            <a:headEnd/>
            <a:tailEnd type="triangle" w="med" len="med"/>
          </a:ln>
        </p:spPr>
        <p:txBody>
          <a:bodyPr/>
          <a:lstStyle/>
          <a:p>
            <a:endParaRPr lang="en-US"/>
          </a:p>
        </p:txBody>
      </p:sp>
      <p:sp>
        <p:nvSpPr>
          <p:cNvPr id="19" name="Text Box 22"/>
          <p:cNvSpPr txBox="1">
            <a:spLocks noChangeArrowheads="1"/>
          </p:cNvSpPr>
          <p:nvPr/>
        </p:nvSpPr>
        <p:spPr bwMode="auto">
          <a:xfrm>
            <a:off x="304800" y="1818382"/>
            <a:ext cx="1828800" cy="1077218"/>
          </a:xfrm>
          <a:prstGeom prst="rect">
            <a:avLst/>
          </a:prstGeom>
          <a:noFill/>
          <a:ln w="9525">
            <a:noFill/>
            <a:miter lim="800000"/>
            <a:headEnd/>
            <a:tailEnd/>
          </a:ln>
        </p:spPr>
        <p:txBody>
          <a:bodyPr wrap="square">
            <a:spAutoFit/>
          </a:bodyPr>
          <a:lstStyle/>
          <a:p>
            <a:r>
              <a:rPr lang="en-US" sz="1600" b="1" dirty="0" smtClean="0">
                <a:latin typeface="+mn-lt"/>
              </a:rPr>
              <a:t>NEXRAD risk:</a:t>
            </a:r>
          </a:p>
          <a:p>
            <a:r>
              <a:rPr lang="en-US" sz="1600" b="1" dirty="0" smtClean="0">
                <a:latin typeface="+mn-lt"/>
              </a:rPr>
              <a:t>“NO DATA” indicates that the radar is down</a:t>
            </a:r>
            <a:endParaRPr lang="en-US" sz="16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400" b="1" dirty="0" smtClean="0"/>
              <a:t>Forecast Conditions Query</a:t>
            </a:r>
          </a:p>
          <a:p>
            <a:pPr lvl="1" eaLnBrk="1" hangingPunct="1"/>
            <a:r>
              <a:rPr lang="en-US" sz="2000" b="1" dirty="0" smtClean="0"/>
              <a:t>NWS weather observations and forecast model data predict large-scale migratory and soaring bird activity in the contiguous 48 states and Alaska</a:t>
            </a:r>
          </a:p>
          <a:p>
            <a:pPr lvl="1" eaLnBrk="1" hangingPunct="1"/>
            <a:r>
              <a:rPr lang="en-US" sz="2000" b="1" dirty="0" smtClean="0"/>
              <a:t>Migratory and Soaring models are run twice a day to forecast bird strike risk up to 24 hours in advance</a:t>
            </a:r>
          </a:p>
          <a:p>
            <a:pPr lvl="1" eaLnBrk="1" hangingPunct="1"/>
            <a:r>
              <a:rPr lang="en-US" sz="2000" b="1" u="sng" dirty="0" smtClean="0"/>
              <a:t>The Migratory Bird Forecast Model</a:t>
            </a:r>
            <a:r>
              <a:rPr lang="en-US" sz="2000" b="1" dirty="0" smtClean="0"/>
              <a:t> predicts </a:t>
            </a:r>
            <a:r>
              <a:rPr lang="en-US" sz="2000" b="1" u="sng" dirty="0" smtClean="0"/>
              <a:t>likelihood</a:t>
            </a:r>
            <a:r>
              <a:rPr lang="en-US" sz="2000" b="1" dirty="0" smtClean="0"/>
              <a:t> of migration of known concentrations of large birds, given current and forecast weather conditions</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800" b="1"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113261" y="1604265"/>
            <a:ext cx="2586441" cy="4471795"/>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457200" y="1447800"/>
            <a:ext cx="5410200" cy="3048000"/>
          </a:xfrm>
        </p:spPr>
        <p:txBody>
          <a:bodyPr>
            <a:normAutofit lnSpcReduction="10000"/>
          </a:bodyPr>
          <a:lstStyle/>
          <a:p>
            <a:pPr eaLnBrk="1" hangingPunct="1"/>
            <a:r>
              <a:rPr lang="en-US" b="1" dirty="0" smtClean="0"/>
              <a:t>Query Example – AP Hill</a:t>
            </a:r>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AP Hill, desired time, and select output format</a:t>
            </a:r>
          </a:p>
          <a:p>
            <a:pPr lvl="1"/>
            <a:r>
              <a:rPr lang="en-US" sz="2000" b="1" dirty="0" smtClean="0"/>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2667000" y="4953000"/>
            <a:ext cx="2590800" cy="400110"/>
          </a:xfrm>
          <a:prstGeom prst="rect">
            <a:avLst/>
          </a:prstGeom>
          <a:noFill/>
          <a:ln w="9525">
            <a:noFill/>
            <a:miter lim="800000"/>
            <a:headEnd/>
            <a:tailEnd/>
          </a:ln>
        </p:spPr>
        <p:txBody>
          <a:bodyPr>
            <a:spAutoFit/>
          </a:bodyPr>
          <a:lstStyle/>
          <a:p>
            <a:r>
              <a:rPr lang="en-US" sz="2000" b="1" dirty="0" smtClean="0">
                <a:latin typeface="+mn-lt"/>
              </a:rPr>
              <a:t>Next hour selected</a:t>
            </a:r>
            <a:endParaRPr lang="en-US" sz="2000" b="1" dirty="0">
              <a:latin typeface="+mn-lt"/>
            </a:endParaRPr>
          </a:p>
        </p:txBody>
      </p:sp>
      <p:sp>
        <p:nvSpPr>
          <p:cNvPr id="16390" name="Line 7"/>
          <p:cNvSpPr>
            <a:spLocks noChangeShapeType="1"/>
          </p:cNvSpPr>
          <p:nvPr/>
        </p:nvSpPr>
        <p:spPr bwMode="auto">
          <a:xfrm>
            <a:off x="5181600" y="5181600"/>
            <a:ext cx="2667000" cy="762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096203" y="3740818"/>
            <a:ext cx="4665594" cy="2475288"/>
          </a:xfrm>
          <a:prstGeom prst="rect">
            <a:avLst/>
          </a:prstGeom>
          <a:noFill/>
          <a:ln w="38100">
            <a:solidFill>
              <a:schemeClr val="tx1">
                <a:lumMod val="65000"/>
                <a:lumOff val="35000"/>
              </a:schemeClr>
            </a:solidFill>
            <a:miter lim="800000"/>
            <a:headEnd/>
            <a:tailEnd/>
          </a:ln>
          <a:effectLst/>
        </p:spPr>
      </p:pic>
      <p:sp>
        <p:nvSpPr>
          <p:cNvPr id="38914"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7412" name="Line 5"/>
          <p:cNvSpPr>
            <a:spLocks noChangeShapeType="1"/>
          </p:cNvSpPr>
          <p:nvPr/>
        </p:nvSpPr>
        <p:spPr bwMode="auto">
          <a:xfrm>
            <a:off x="2209800" y="3238500"/>
            <a:ext cx="228600" cy="969615"/>
          </a:xfrm>
          <a:prstGeom prst="line">
            <a:avLst/>
          </a:prstGeom>
          <a:noFill/>
          <a:ln w="38100">
            <a:solidFill>
              <a:srgbClr val="800000"/>
            </a:solidFill>
            <a:round/>
            <a:headEnd/>
            <a:tailEnd type="triangle" w="med" len="med"/>
          </a:ln>
        </p:spPr>
        <p:txBody>
          <a:bodyPr/>
          <a:lstStyle/>
          <a:p>
            <a:endParaRPr lang="en-US"/>
          </a:p>
        </p:txBody>
      </p:sp>
      <p:sp>
        <p:nvSpPr>
          <p:cNvPr id="17413" name="Line 8"/>
          <p:cNvSpPr>
            <a:spLocks noChangeShapeType="1"/>
          </p:cNvSpPr>
          <p:nvPr/>
        </p:nvSpPr>
        <p:spPr bwMode="auto">
          <a:xfrm flipH="1">
            <a:off x="4267200" y="3352800"/>
            <a:ext cx="228600" cy="866274"/>
          </a:xfrm>
          <a:prstGeom prst="line">
            <a:avLst/>
          </a:prstGeom>
          <a:noFill/>
          <a:ln w="38100">
            <a:solidFill>
              <a:srgbClr val="800000"/>
            </a:solidFill>
            <a:round/>
            <a:headEnd/>
            <a:tailEnd type="triangle" w="med" len="med"/>
          </a:ln>
        </p:spPr>
        <p:txBody>
          <a:bodyPr/>
          <a:lstStyle/>
          <a:p>
            <a:endParaRPr lang="en-US"/>
          </a:p>
        </p:txBody>
      </p:sp>
      <p:sp>
        <p:nvSpPr>
          <p:cNvPr id="17414" name="Text Box 9"/>
          <p:cNvSpPr txBox="1">
            <a:spLocks noChangeArrowheads="1"/>
          </p:cNvSpPr>
          <p:nvPr/>
        </p:nvSpPr>
        <p:spPr bwMode="auto">
          <a:xfrm>
            <a:off x="304800" y="2362200"/>
            <a:ext cx="1905000" cy="1323439"/>
          </a:xfrm>
          <a:prstGeom prst="rect">
            <a:avLst/>
          </a:prstGeom>
          <a:noFill/>
          <a:ln w="9525">
            <a:noFill/>
            <a:miter lim="800000"/>
            <a:headEnd/>
            <a:tailEnd/>
          </a:ln>
        </p:spPr>
        <p:txBody>
          <a:bodyPr>
            <a:spAutoFit/>
          </a:bodyPr>
          <a:lstStyle/>
          <a:p>
            <a:r>
              <a:rPr lang="en-US" sz="2000" b="1" dirty="0">
                <a:latin typeface="+mn-lt"/>
              </a:rPr>
              <a:t>Query is from between 1 and 24 hours of the current time</a:t>
            </a:r>
          </a:p>
        </p:txBody>
      </p:sp>
      <p:sp>
        <p:nvSpPr>
          <p:cNvPr id="17416" name="Text Box 11"/>
          <p:cNvSpPr txBox="1">
            <a:spLocks noChangeArrowheads="1"/>
          </p:cNvSpPr>
          <p:nvPr/>
        </p:nvSpPr>
        <p:spPr bwMode="auto">
          <a:xfrm>
            <a:off x="304800" y="1676400"/>
            <a:ext cx="5867400" cy="400110"/>
          </a:xfrm>
          <a:prstGeom prst="rect">
            <a:avLst/>
          </a:prstGeom>
          <a:noFill/>
          <a:ln w="9525">
            <a:noFill/>
            <a:miter lim="800000"/>
            <a:headEnd/>
            <a:tailEnd/>
          </a:ln>
        </p:spPr>
        <p:txBody>
          <a:bodyPr wrap="square">
            <a:spAutoFit/>
          </a:bodyPr>
          <a:lstStyle/>
          <a:p>
            <a:r>
              <a:rPr lang="en-US" sz="2000" b="1" dirty="0" smtClean="0">
                <a:latin typeface="+mn-lt"/>
              </a:rPr>
              <a:t>Outside </a:t>
            </a:r>
            <a:r>
              <a:rPr lang="en-US" sz="2000" b="1" dirty="0">
                <a:latin typeface="+mn-lt"/>
              </a:rPr>
              <a:t>of 1 hour NEXRAD data is not available.  </a:t>
            </a:r>
          </a:p>
        </p:txBody>
      </p:sp>
      <p:sp>
        <p:nvSpPr>
          <p:cNvPr id="17419" name="Text Box 19"/>
          <p:cNvSpPr txBox="1">
            <a:spLocks noChangeArrowheads="1"/>
          </p:cNvSpPr>
          <p:nvPr/>
        </p:nvSpPr>
        <p:spPr bwMode="auto">
          <a:xfrm>
            <a:off x="3124200" y="2337137"/>
            <a:ext cx="3505200" cy="1015663"/>
          </a:xfrm>
          <a:prstGeom prst="rect">
            <a:avLst/>
          </a:prstGeom>
          <a:noFill/>
          <a:ln w="9525">
            <a:noFill/>
            <a:miter lim="800000"/>
            <a:headEnd/>
            <a:tailEnd/>
          </a:ln>
        </p:spPr>
        <p:txBody>
          <a:bodyPr>
            <a:spAutoFit/>
          </a:bodyPr>
          <a:lstStyle/>
          <a:p>
            <a:pPr algn="ctr"/>
            <a:r>
              <a:rPr lang="en-US" sz="2000" b="1" dirty="0">
                <a:latin typeface="+mn-lt"/>
              </a:rPr>
              <a:t>Defines which model/input is driving the risk reading.  In this case, SOAR Model</a:t>
            </a:r>
          </a:p>
        </p:txBody>
      </p:sp>
      <p:sp>
        <p:nvSpPr>
          <p:cNvPr id="13" name="TextBox 1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4" name="Line 8"/>
          <p:cNvSpPr>
            <a:spLocks noChangeShapeType="1"/>
          </p:cNvSpPr>
          <p:nvPr/>
        </p:nvSpPr>
        <p:spPr bwMode="auto">
          <a:xfrm>
            <a:off x="2895600" y="2076510"/>
            <a:ext cx="228600" cy="2131605"/>
          </a:xfrm>
          <a:prstGeom prst="line">
            <a:avLst/>
          </a:prstGeom>
          <a:noFill/>
          <a:ln w="38100">
            <a:solidFill>
              <a:srgbClr val="800000"/>
            </a:solidFill>
            <a:round/>
            <a:headEnd/>
            <a:tailEnd type="triangle" w="med" len="med"/>
          </a:ln>
        </p:spPr>
        <p:txBody>
          <a:bodyPr/>
          <a:lstStyle/>
          <a:p>
            <a:endParaRPr lang="en-US"/>
          </a:p>
        </p:txBody>
      </p:sp>
      <p:sp>
        <p:nvSpPr>
          <p:cNvPr id="11" name="Text Box 22"/>
          <p:cNvSpPr txBox="1">
            <a:spLocks noChangeArrowheads="1"/>
          </p:cNvSpPr>
          <p:nvPr/>
        </p:nvSpPr>
        <p:spPr bwMode="auto">
          <a:xfrm>
            <a:off x="6781800" y="1676400"/>
            <a:ext cx="2133600" cy="4093428"/>
          </a:xfrm>
          <a:prstGeom prst="rect">
            <a:avLst/>
          </a:prstGeom>
          <a:noFill/>
          <a:ln w="9525">
            <a:noFill/>
            <a:miter lim="800000"/>
            <a:headEnd/>
            <a:tailEnd/>
          </a:ln>
        </p:spPr>
        <p:txBody>
          <a:bodyPr wrap="square">
            <a:spAutoFit/>
          </a:bodyPr>
          <a:lstStyle/>
          <a:p>
            <a:r>
              <a:rPr lang="en-US" sz="2000" b="1" dirty="0">
                <a:latin typeface="+mn-lt"/>
              </a:rPr>
              <a:t>Thermal </a:t>
            </a:r>
            <a:r>
              <a:rPr lang="en-US" sz="2000" b="1" dirty="0" smtClean="0">
                <a:latin typeface="+mn-lt"/>
              </a:rPr>
              <a:t>depth:  indicates max altitude (AGL) where soaring birds </a:t>
            </a:r>
            <a:r>
              <a:rPr lang="en-US" sz="2000" b="1" dirty="0">
                <a:latin typeface="+mn-lt"/>
              </a:rPr>
              <a:t>might be </a:t>
            </a:r>
            <a:r>
              <a:rPr lang="en-US" sz="2000" b="1" dirty="0" smtClean="0">
                <a:latin typeface="+mn-lt"/>
              </a:rPr>
              <a:t>present.  In this case, “33” indicates that </a:t>
            </a:r>
            <a:r>
              <a:rPr lang="en-US" sz="2000" b="1" u="sng" dirty="0" smtClean="0">
                <a:latin typeface="+mn-lt"/>
              </a:rPr>
              <a:t>conditions</a:t>
            </a:r>
            <a:r>
              <a:rPr lang="en-US" sz="2000" b="1" dirty="0" smtClean="0">
                <a:latin typeface="+mn-lt"/>
              </a:rPr>
              <a:t> are right for soaring birds to be present at 3,300’ AGL and below</a:t>
            </a:r>
            <a:endParaRPr lang="en-US" sz="2000" b="1" dirty="0">
              <a:latin typeface="+mn-lt"/>
            </a:endParaRPr>
          </a:p>
        </p:txBody>
      </p:sp>
      <p:sp>
        <p:nvSpPr>
          <p:cNvPr id="12" name="Line 8"/>
          <p:cNvSpPr>
            <a:spLocks noChangeShapeType="1"/>
          </p:cNvSpPr>
          <p:nvPr/>
        </p:nvSpPr>
        <p:spPr bwMode="auto">
          <a:xfrm flipH="1">
            <a:off x="5257800" y="3785936"/>
            <a:ext cx="1524000" cy="709864"/>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b="1" dirty="0" smtClean="0"/>
              <a:t>AHAS risk prediction </a:t>
            </a:r>
            <a:r>
              <a:rPr lang="en-US" b="1" u="sng" dirty="0" smtClean="0"/>
              <a:t>reverts to the BAM</a:t>
            </a:r>
            <a:r>
              <a:rPr lang="en-US" b="1"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USAF BASH Team</a:t>
            </a:r>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OBJECTIVE</a:t>
            </a: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b="1" dirty="0" smtClean="0"/>
              <a:t>Introduce users to the AHAS system by highlighting specific capabilities, common pitfalls, and best practices</a:t>
            </a:r>
            <a:endParaRPr lang="en-US" b="1"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endParaRPr lang="en-US"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400" b="1" dirty="0" smtClean="0"/>
              <a:t>Bird Avoidance Model (BAM) data is based on:</a:t>
            </a:r>
          </a:p>
          <a:p>
            <a:pPr lvl="1" eaLnBrk="1" hangingPunct="1"/>
            <a:r>
              <a:rPr lang="en-US" sz="2000" b="1" dirty="0" smtClean="0"/>
              <a:t>All bird species present during a particular daily time period, in a particular area, for one of 26 two-week periods in a year</a:t>
            </a:r>
          </a:p>
          <a:p>
            <a:pPr lvl="1" eaLnBrk="1" hangingPunct="1"/>
            <a:r>
              <a:rPr lang="en-US" sz="2000" b="1" dirty="0" smtClean="0"/>
              <a:t>Geographic information for observations of 60 key BASH species, over a 30-year period </a:t>
            </a:r>
          </a:p>
          <a:p>
            <a:pPr lvl="1" eaLnBrk="1" hangingPunct="1"/>
            <a:r>
              <a:rPr lang="en-US" sz="2000" b="1" dirty="0"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dirty="0"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COMMON PITFALLS</a:t>
            </a:r>
          </a:p>
        </p:txBody>
      </p:sp>
      <p:sp>
        <p:nvSpPr>
          <p:cNvPr id="22531" name="Rectangle 3"/>
          <p:cNvSpPr>
            <a:spLocks noGrp="1" noChangeArrowheads="1"/>
          </p:cNvSpPr>
          <p:nvPr>
            <p:ph idx="1"/>
          </p:nvPr>
        </p:nvSpPr>
        <p:spPr>
          <a:xfrm>
            <a:off x="457200" y="1447800"/>
            <a:ext cx="8534400" cy="4953000"/>
          </a:xfrm>
        </p:spPr>
        <p:txBody>
          <a:bodyPr>
            <a:normAutofit/>
          </a:bodyPr>
          <a:lstStyle/>
          <a:p>
            <a:pPr eaLnBrk="1" hangingPunct="1">
              <a:lnSpc>
                <a:spcPct val="90000"/>
              </a:lnSpc>
            </a:pPr>
            <a:r>
              <a:rPr lang="en-US" sz="2600" b="1" dirty="0" smtClean="0"/>
              <a:t>Misperception: historical data from AHAS contains forecasted or current hour data</a:t>
            </a:r>
          </a:p>
          <a:p>
            <a:pPr lvl="1" eaLnBrk="1" hangingPunct="1">
              <a:lnSpc>
                <a:spcPct val="90000"/>
              </a:lnSpc>
            </a:pPr>
            <a:r>
              <a:rPr lang="en-US" sz="2200" b="1" dirty="0" smtClean="0"/>
              <a:t>Requested historical data is from the US BAM only</a:t>
            </a:r>
          </a:p>
          <a:p>
            <a:pPr eaLnBrk="1" hangingPunct="1">
              <a:lnSpc>
                <a:spcPct val="90000"/>
              </a:lnSpc>
            </a:pPr>
            <a:r>
              <a:rPr lang="en-US" sz="2600" b="1" dirty="0" smtClean="0"/>
              <a:t>Using AHAS to determine Bird Watch Condition code</a:t>
            </a:r>
          </a:p>
          <a:p>
            <a:pPr lvl="1" eaLnBrk="1" hangingPunct="1">
              <a:lnSpc>
                <a:spcPct val="90000"/>
              </a:lnSpc>
            </a:pPr>
            <a:r>
              <a:rPr lang="en-US" sz="2200" b="1" dirty="0" smtClean="0"/>
              <a:t>AHAS is not precise enough for use within airfield boundaries</a:t>
            </a:r>
          </a:p>
          <a:p>
            <a:pPr eaLnBrk="1" hangingPunct="1">
              <a:lnSpc>
                <a:spcPct val="90000"/>
              </a:lnSpc>
            </a:pPr>
            <a:r>
              <a:rPr lang="en-US" sz="2600" b="1" dirty="0" smtClean="0"/>
              <a:t>Expecting NEXRAD data for forecasted and historical queries</a:t>
            </a:r>
          </a:p>
          <a:p>
            <a:pPr lvl="1" eaLnBrk="1" hangingPunct="1">
              <a:lnSpc>
                <a:spcPct val="90000"/>
              </a:lnSpc>
            </a:pPr>
            <a:r>
              <a:rPr lang="en-US" sz="2200" b="1" dirty="0" smtClean="0"/>
              <a:t>NEXRAD is updated every 6-10 minutes for current hour queries only and can not be forecasted or give historical data at this time</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Pitfalls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b="1" dirty="0" smtClean="0"/>
              <a:t>Use BAM data when acquiring route times</a:t>
            </a:r>
          </a:p>
          <a:p>
            <a:pPr lvl="1" eaLnBrk="1" hangingPunct="1"/>
            <a:r>
              <a:rPr lang="en-US" sz="2000" b="1" dirty="0" smtClean="0"/>
              <a:t>Adjust/modify routes based on AHAS forecasts </a:t>
            </a:r>
          </a:p>
          <a:p>
            <a:pPr eaLnBrk="1" hangingPunct="1"/>
            <a:r>
              <a:rPr lang="en-US" sz="2200" b="1" dirty="0" smtClean="0"/>
              <a:t>Use BAM in conjunction with AHAS during planning</a:t>
            </a:r>
          </a:p>
          <a:p>
            <a:pPr lvl="1" eaLnBrk="1" hangingPunct="1"/>
            <a:r>
              <a:rPr lang="en-US" sz="2000" b="1" dirty="0" smtClean="0"/>
              <a:t>Pinpoint wildlife attractants along route of flight</a:t>
            </a:r>
          </a:p>
          <a:p>
            <a:pPr lvl="1" eaLnBrk="1" hangingPunct="1"/>
            <a:r>
              <a:rPr lang="en-US" sz="2000" b="1" dirty="0" smtClean="0"/>
              <a:t>Identify NEXRAD coverage areas or nearest radar to route</a:t>
            </a:r>
          </a:p>
          <a:p>
            <a:pPr eaLnBrk="1" hangingPunct="1"/>
            <a:r>
              <a:rPr lang="en-US" sz="2200" b="1" dirty="0" smtClean="0"/>
              <a:t>Access AHAS just prior to step time </a:t>
            </a:r>
          </a:p>
          <a:p>
            <a:pPr eaLnBrk="1" hangingPunct="1"/>
            <a:r>
              <a:rPr lang="en-US" sz="2200" b="1" dirty="0" smtClean="0"/>
              <a:t>Incorporate ops procedures in local BASH plan</a:t>
            </a:r>
          </a:p>
          <a:p>
            <a:pPr lvl="1" eaLnBrk="1" hangingPunct="1"/>
            <a:r>
              <a:rPr lang="en-US" sz="2000" b="1" dirty="0" smtClean="0"/>
              <a:t>Call SOF/</a:t>
            </a:r>
            <a:r>
              <a:rPr lang="en-US" sz="2000" b="1" dirty="0" err="1" smtClean="0"/>
              <a:t>Sqdn</a:t>
            </a:r>
            <a:r>
              <a:rPr lang="en-US" sz="2000" b="1" dirty="0" smtClean="0"/>
              <a:t> Ops to get current AHAS reading prior to base departure, low-level segments, or when approaching airfield/training area</a:t>
            </a:r>
          </a:p>
          <a:p>
            <a:pPr eaLnBrk="1" hangingPunct="1"/>
            <a:r>
              <a:rPr lang="en-US" sz="2200" b="1" dirty="0" smtClean="0"/>
              <a:t>Utilize Unit Specific AHAS Web Pages</a:t>
            </a:r>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br>
              <a:rPr lang="en-US" dirty="0" smtClean="0">
                <a:solidFill>
                  <a:schemeClr val="bg1"/>
                </a:solidFill>
                <a:effectLst>
                  <a:outerShdw blurRad="38100" dist="38100" dir="2700000" algn="tl">
                    <a:srgbClr val="C0C0C0"/>
                  </a:outerShdw>
                </a:effectLst>
              </a:rPr>
            </a:br>
            <a:r>
              <a:rPr lang="en-US" sz="28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Unit Web Pages can include:</a:t>
            </a:r>
          </a:p>
          <a:p>
            <a:pPr lvl="1" eaLnBrk="1" hangingPunct="1"/>
            <a:r>
              <a:rPr lang="en-US" sz="2000" b="1" dirty="0" smtClean="0"/>
              <a:t>Transition bases </a:t>
            </a:r>
          </a:p>
          <a:p>
            <a:pPr lvl="1" eaLnBrk="1" hangingPunct="1"/>
            <a:r>
              <a:rPr lang="en-US" sz="2000" b="1" dirty="0" smtClean="0"/>
              <a:t>Flight routes</a:t>
            </a:r>
          </a:p>
          <a:p>
            <a:pPr lvl="1" eaLnBrk="1" hangingPunct="1"/>
            <a:r>
              <a:rPr lang="en-US" sz="2000" b="1" dirty="0" smtClean="0"/>
              <a:t>Ops and Range Areas</a:t>
            </a:r>
          </a:p>
          <a:p>
            <a:pPr lvl="1" eaLnBrk="1" hangingPunct="1"/>
            <a:r>
              <a:rPr lang="en-US" sz="2000" b="1" dirty="0" smtClean="0"/>
              <a:t>Specific data impacting mission</a:t>
            </a:r>
          </a:p>
          <a:p>
            <a:pPr eaLnBrk="1" hangingPunct="1"/>
            <a:r>
              <a:rPr lang="en-US" sz="2200" b="1" dirty="0" smtClean="0"/>
              <a:t>Unit Web Pages are ideal for:</a:t>
            </a:r>
          </a:p>
          <a:p>
            <a:pPr lvl="1" eaLnBrk="1" hangingPunct="1"/>
            <a:r>
              <a:rPr lang="en-US" sz="2000" b="1" dirty="0" smtClean="0"/>
              <a:t>Operations Supervisors</a:t>
            </a:r>
          </a:p>
          <a:p>
            <a:pPr lvl="1" eaLnBrk="1" hangingPunct="1"/>
            <a:r>
              <a:rPr lang="en-US" sz="2000" b="1" dirty="0" smtClean="0"/>
              <a:t>SOFs</a:t>
            </a:r>
          </a:p>
          <a:p>
            <a:pPr lvl="1" eaLnBrk="1" hangingPunct="1"/>
            <a:r>
              <a:rPr lang="en-US" sz="2000" b="1" dirty="0" smtClean="0"/>
              <a:t>Crews stepping to fly</a:t>
            </a:r>
          </a:p>
          <a:p>
            <a:pPr eaLnBrk="1" hangingPunct="1"/>
            <a:r>
              <a:rPr lang="en-US" sz="2200" b="1" dirty="0" smtClean="0"/>
              <a:t>Unit Web Pages can be tailored to suit user’s needs</a:t>
            </a:r>
          </a:p>
          <a:p>
            <a:pPr eaLnBrk="1" hangingPunct="1"/>
            <a:r>
              <a:rPr lang="en-US" sz="2200" b="1" dirty="0" smtClean="0"/>
              <a:t>Hazards do not display on unit web pages</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CONTACT INFORMATION</a:t>
            </a:r>
          </a:p>
        </p:txBody>
      </p:sp>
      <p:sp>
        <p:nvSpPr>
          <p:cNvPr id="27651" name="Rectangle 3"/>
          <p:cNvSpPr>
            <a:spLocks noGrp="1" noChangeArrowheads="1"/>
          </p:cNvSpPr>
          <p:nvPr>
            <p:ph idx="1"/>
          </p:nvPr>
        </p:nvSpPr>
        <p:spPr>
          <a:xfrm>
            <a:off x="457200" y="1447800"/>
            <a:ext cx="6019800" cy="4953000"/>
          </a:xfrm>
        </p:spPr>
        <p:txBody>
          <a:bodyPr>
            <a:normAutofit/>
          </a:bodyPr>
          <a:lstStyle/>
          <a:p>
            <a:pPr eaLnBrk="1" hangingPunct="1">
              <a:lnSpc>
                <a:spcPct val="90000"/>
              </a:lnSpc>
            </a:pPr>
            <a:r>
              <a:rPr lang="en-US" sz="2400" b="1" dirty="0" smtClean="0"/>
              <a:t>USAF BASH Team</a:t>
            </a:r>
          </a:p>
          <a:p>
            <a:pPr lvl="1" eaLnBrk="1" hangingPunct="1">
              <a:lnSpc>
                <a:spcPct val="90000"/>
              </a:lnSpc>
              <a:spcAft>
                <a:spcPts val="600"/>
              </a:spcAft>
            </a:pPr>
            <a:r>
              <a:rPr lang="en-US" sz="2000" b="1" dirty="0" smtClean="0"/>
              <a:t>Mr. Dan Sullivan, Branch Chief </a:t>
            </a:r>
            <a:r>
              <a:rPr lang="en-US" sz="1600" b="1" dirty="0" smtClean="0"/>
              <a:t>daniel.sullivan@kirtland.af.mil, DSN 246-5674</a:t>
            </a:r>
          </a:p>
          <a:p>
            <a:pPr lvl="1" eaLnBrk="1" hangingPunct="1">
              <a:lnSpc>
                <a:spcPct val="90000"/>
              </a:lnSpc>
              <a:spcAft>
                <a:spcPts val="600"/>
              </a:spcAft>
            </a:pPr>
            <a:r>
              <a:rPr lang="en-US" sz="2000" b="1" dirty="0" smtClean="0"/>
              <a:t>Mr. Ted Wilkens, Programs and Initiatives </a:t>
            </a:r>
            <a:r>
              <a:rPr lang="en-US" sz="1600" b="1" dirty="0" smtClean="0"/>
              <a:t>ted.wilkens@kirtland.af.mil, DSN 246-5673</a:t>
            </a:r>
          </a:p>
          <a:p>
            <a:pPr lvl="1" eaLnBrk="1" hangingPunct="1">
              <a:lnSpc>
                <a:spcPct val="90000"/>
              </a:lnSpc>
              <a:spcAft>
                <a:spcPts val="600"/>
              </a:spcAft>
            </a:pPr>
            <a:r>
              <a:rPr lang="en-US" sz="2000" b="1" dirty="0" smtClean="0"/>
              <a:t>Lt Tiffany Robertson, Wildlife Ecologist   </a:t>
            </a:r>
            <a:r>
              <a:rPr lang="en-US" sz="1600" b="1" dirty="0" smtClean="0"/>
              <a:t>tiffany.robertson@kirtland.af.mil</a:t>
            </a:r>
            <a:r>
              <a:rPr lang="en-US" sz="2000" b="1" dirty="0" smtClean="0"/>
              <a:t>, </a:t>
            </a:r>
            <a:r>
              <a:rPr lang="en-US" sz="1600" b="1" dirty="0" smtClean="0"/>
              <a:t>DSN 246-5848</a:t>
            </a:r>
          </a:p>
          <a:p>
            <a:pPr lvl="1">
              <a:lnSpc>
                <a:spcPct val="90000"/>
              </a:lnSpc>
            </a:pPr>
            <a:r>
              <a:rPr lang="en-US" sz="2000" b="1" dirty="0" smtClean="0"/>
              <a:t>Commercial prefix is (505) 846-xxxx</a:t>
            </a:r>
          </a:p>
          <a:p>
            <a:pPr lvl="1" eaLnBrk="1" hangingPunct="1">
              <a:lnSpc>
                <a:spcPct val="90000"/>
              </a:lnSpc>
            </a:pPr>
            <a:endParaRPr lang="en-US" sz="2000" b="1" dirty="0" smtClean="0"/>
          </a:p>
          <a:p>
            <a:pPr eaLnBrk="1" hangingPunct="1">
              <a:lnSpc>
                <a:spcPct val="90000"/>
              </a:lnSpc>
            </a:pPr>
            <a:endParaRPr lang="en-US" sz="2000" b="1" dirty="0" smtClean="0"/>
          </a:p>
          <a:p>
            <a:pPr eaLnBrk="1" hangingPunct="1">
              <a:lnSpc>
                <a:spcPct val="90000"/>
              </a:lnSpc>
            </a:pPr>
            <a:r>
              <a:rPr lang="en-US" sz="2400" b="1" dirty="0" smtClean="0"/>
              <a:t>AHAS Personnel</a:t>
            </a:r>
          </a:p>
          <a:p>
            <a:pPr lvl="1" eaLnBrk="1" hangingPunct="1">
              <a:lnSpc>
                <a:spcPct val="90000"/>
              </a:lnSpc>
            </a:pPr>
            <a:r>
              <a:rPr lang="en-US" sz="2000" b="1" dirty="0" smtClean="0"/>
              <a:t>Mr. Ron White</a:t>
            </a:r>
          </a:p>
          <a:p>
            <a:pPr lvl="1" eaLnBrk="1" hangingPunct="1">
              <a:lnSpc>
                <a:spcPct val="90000"/>
              </a:lnSpc>
              <a:buFont typeface="Wingdings" pitchFamily="2" charset="2"/>
              <a:buNone/>
            </a:pPr>
            <a:r>
              <a:rPr lang="en-US" sz="2000" b="1" dirty="0" smtClean="0"/>
              <a:t>		</a:t>
            </a:r>
            <a:r>
              <a:rPr lang="en-US" sz="1600" b="1" dirty="0" smtClean="0"/>
              <a:t>ahas@detect-inc.com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noFill/>
          </a:ln>
        </p:spPr>
        <p:txBody>
          <a:bodyPr/>
          <a:lstStyle/>
          <a:p>
            <a:pPr eaLnBrk="1" hangingPunct="1">
              <a:defRPr/>
            </a:pPr>
            <a:r>
              <a:rPr lang="en-US" sz="3600" dirty="0" smtClean="0">
                <a:solidFill>
                  <a:schemeClr val="bg1"/>
                </a:solidFill>
                <a:effectLst>
                  <a:outerShdw blurRad="38100" dist="38100" dir="2700000" algn="tl">
                    <a:srgbClr val="C0C0C0"/>
                  </a:outerShdw>
                </a:effectLst>
              </a:rPr>
              <a:t>OVERVIEW</a:t>
            </a: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b="1" dirty="0" smtClean="0"/>
              <a:t>Background</a:t>
            </a:r>
          </a:p>
          <a:p>
            <a:pPr eaLnBrk="1" hangingPunct="1">
              <a:defRPr/>
            </a:pPr>
            <a:r>
              <a:rPr lang="en-US" b="1" dirty="0" smtClean="0"/>
              <a:t>Outputs</a:t>
            </a:r>
          </a:p>
          <a:p>
            <a:pPr eaLnBrk="1" hangingPunct="1">
              <a:defRPr/>
            </a:pPr>
            <a:r>
              <a:rPr lang="en-US" b="1" dirty="0" smtClean="0"/>
              <a:t>Current Conditions (current hour query)</a:t>
            </a:r>
          </a:p>
          <a:p>
            <a:pPr eaLnBrk="1" hangingPunct="1">
              <a:defRPr/>
            </a:pPr>
            <a:r>
              <a:rPr lang="en-US" b="1" dirty="0" smtClean="0"/>
              <a:t>Forecast Conditions (1 &lt; x </a:t>
            </a:r>
            <a:r>
              <a:rPr lang="en-US" b="1" dirty="0" smtClean="0">
                <a:cs typeface="Arial" charset="0"/>
              </a:rPr>
              <a:t>≤ </a:t>
            </a:r>
            <a:r>
              <a:rPr lang="en-US" b="1" dirty="0" smtClean="0"/>
              <a:t>24 hrs query)</a:t>
            </a:r>
          </a:p>
          <a:p>
            <a:pPr eaLnBrk="1" hangingPunct="1">
              <a:defRPr/>
            </a:pPr>
            <a:r>
              <a:rPr lang="en-US" b="1" dirty="0" smtClean="0"/>
              <a:t>Historical Conditions (&gt; 24 </a:t>
            </a:r>
            <a:r>
              <a:rPr lang="en-US" b="1" dirty="0" err="1" smtClean="0"/>
              <a:t>hr</a:t>
            </a:r>
            <a:r>
              <a:rPr lang="en-US" b="1" dirty="0" smtClean="0"/>
              <a:t> query)</a:t>
            </a:r>
          </a:p>
          <a:p>
            <a:pPr eaLnBrk="1" hangingPunct="1">
              <a:defRPr/>
            </a:pPr>
            <a:r>
              <a:rPr lang="en-US" b="1" dirty="0" smtClean="0"/>
              <a:t>Common Pitfalls</a:t>
            </a:r>
          </a:p>
          <a:p>
            <a:pPr eaLnBrk="1" hangingPunct="1">
              <a:defRPr/>
            </a:pPr>
            <a:r>
              <a:rPr lang="en-US" b="1" dirty="0" smtClean="0"/>
              <a:t>Best Practices </a:t>
            </a: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BACKGROUND</a:t>
            </a:r>
          </a:p>
        </p:txBody>
      </p:sp>
      <p:sp>
        <p:nvSpPr>
          <p:cNvPr id="6147" name="Text Box 4"/>
          <p:cNvSpPr>
            <a:spLocks noGrp="1" noChangeArrowheads="1"/>
          </p:cNvSpPr>
          <p:nvPr>
            <p:ph idx="1"/>
          </p:nvPr>
        </p:nvSpPr>
        <p:spPr>
          <a:xfrm>
            <a:off x="457200" y="1447800"/>
            <a:ext cx="8382000" cy="4876800"/>
          </a:xfrm>
          <a:noFill/>
        </p:spPr>
        <p:txBody>
          <a:bodyPr>
            <a:normAutofit fontScale="92500" lnSpcReduction="10000"/>
          </a:bodyPr>
          <a:lstStyle/>
          <a:p>
            <a:pPr marL="457200" indent="-457200" eaLnBrk="1" hangingPunct="1"/>
            <a:r>
              <a:rPr lang="en-US" sz="2200" b="1" dirty="0" smtClean="0"/>
              <a:t>Predicts bird movements within low level flight arena for the contiguous 48 states and Alaska </a:t>
            </a:r>
          </a:p>
          <a:p>
            <a:pPr marL="457200" indent="-457200" eaLnBrk="1" hangingPunct="1"/>
            <a:endParaRPr lang="en-US" sz="2200" b="1" dirty="0" smtClean="0"/>
          </a:p>
          <a:p>
            <a:pPr marL="457200" indent="-457200" eaLnBrk="1" hangingPunct="1"/>
            <a:r>
              <a:rPr lang="en-US" sz="2200" b="1" dirty="0" smtClean="0"/>
              <a:t>Found at http://www.usahas.com </a:t>
            </a:r>
          </a:p>
          <a:p>
            <a:pPr marL="457200" indent="-457200" eaLnBrk="1" hangingPunct="1">
              <a:buFont typeface="Wingdings" pitchFamily="2" charset="2"/>
              <a:buNone/>
            </a:pPr>
            <a:endParaRPr lang="en-US" sz="2200" b="1" dirty="0" smtClean="0"/>
          </a:p>
          <a:p>
            <a:pPr marL="457200" indent="-457200" eaLnBrk="1" hangingPunct="1"/>
            <a:r>
              <a:rPr lang="en-US" sz="2200" b="1" dirty="0" smtClean="0"/>
              <a:t>Uses filtered NEXRAD data, National Weather Service (NWS) Forecasts, Migratory Bird and Soaring Bird Forecast Models, and Bird Avoidance Model (BAM) to predict bird movements</a:t>
            </a:r>
          </a:p>
          <a:p>
            <a:pPr marL="457200" indent="-457200" eaLnBrk="1" hangingPunct="1">
              <a:buFont typeface="Wingdings" pitchFamily="2" charset="2"/>
              <a:buNone/>
            </a:pPr>
            <a:r>
              <a:rPr lang="en-US" sz="2200" b="1" dirty="0" smtClean="0"/>
              <a:t>  </a:t>
            </a:r>
          </a:p>
          <a:p>
            <a:pPr marL="457200" indent="-457200" eaLnBrk="1" hangingPunct="1"/>
            <a:r>
              <a:rPr lang="en-US" sz="2200" b="1" dirty="0" smtClean="0"/>
              <a:t>Provides CONUS and Alaska bird strike risk for:</a:t>
            </a:r>
          </a:p>
          <a:p>
            <a:pPr marL="914400" lvl="1" indent="-457200" eaLnBrk="1" hangingPunct="1"/>
            <a:r>
              <a:rPr lang="en-US" sz="2200" b="1" dirty="0" smtClean="0"/>
              <a:t>IR, VR, and SR routes</a:t>
            </a:r>
          </a:p>
          <a:p>
            <a:pPr marL="914400" lvl="1" indent="-457200" eaLnBrk="1" hangingPunct="1"/>
            <a:r>
              <a:rPr lang="en-US" sz="2200" b="1" dirty="0" smtClean="0"/>
              <a:t>Ranges and MOA’s</a:t>
            </a:r>
          </a:p>
          <a:p>
            <a:pPr marL="914400" lvl="1" indent="-457200" eaLnBrk="1" hangingPunct="1"/>
            <a:r>
              <a:rPr lang="en-US" sz="2200" b="1" dirty="0" smtClean="0"/>
              <a:t>Military and Civilian Airfields</a:t>
            </a:r>
          </a:p>
          <a:p>
            <a:pPr marL="914400" lvl="1" indent="-457200" eaLnBrk="1" hangingPunct="1"/>
            <a:r>
              <a:rPr lang="en-US" sz="22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dirty="0" smtClean="0">
                <a:solidFill>
                  <a:schemeClr val="bg1"/>
                </a:solidFill>
                <a:effectLst>
                  <a:outerShdw blurRad="38100" dist="38100" dir="2700000" algn="tl">
                    <a:srgbClr val="C0C0C0"/>
                  </a:outerShdw>
                </a:effectLst>
              </a:rPr>
              <a:t>BACKGROUND</a:t>
            </a:r>
            <a:endParaRPr lang="en-US" dirty="0" smtClean="0">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b="1" dirty="0" smtClean="0"/>
              <a:t>If you request information for: </a:t>
            </a:r>
            <a:endParaRPr lang="en-US" sz="1800" b="1" dirty="0" smtClean="0"/>
          </a:p>
          <a:p>
            <a:pPr marL="914400" lvl="1" indent="-457200" eaLnBrk="1" hangingPunct="1"/>
            <a:r>
              <a:rPr lang="en-US" sz="2000" b="1" u="sng" dirty="0" smtClean="0"/>
              <a:t>Current Hour</a:t>
            </a:r>
            <a:r>
              <a:rPr lang="en-US" sz="2000" b="1" dirty="0" smtClean="0"/>
              <a:t>:  risk is based on observations made by the NEXRAD weather radar system, data from the Migration &amp; Soaring Models or from the US BAM</a:t>
            </a:r>
            <a:endParaRPr lang="en-US" sz="2000" b="1" dirty="0" smtClean="0">
              <a:solidFill>
                <a:srgbClr val="FF0000"/>
              </a:solidFill>
            </a:endParaRPr>
          </a:p>
          <a:p>
            <a:pPr marL="914400" lvl="1" indent="-457200" eaLnBrk="1" hangingPunct="1">
              <a:buFont typeface="Wingdings" pitchFamily="2" charset="2"/>
              <a:buNone/>
            </a:pPr>
            <a:endParaRPr lang="en-US" sz="2000" b="1" dirty="0" smtClean="0"/>
          </a:p>
          <a:p>
            <a:pPr marL="914400" lvl="1" indent="-457200" eaLnBrk="1" hangingPunct="1"/>
            <a:r>
              <a:rPr lang="en-US" sz="2000" b="1" u="sng" dirty="0" smtClean="0"/>
              <a:t>Less Than 24 hrs (1 &lt; x </a:t>
            </a:r>
            <a:r>
              <a:rPr lang="en-US" sz="2000" b="1" u="sng" dirty="0" smtClean="0">
                <a:cs typeface="Arial" charset="0"/>
              </a:rPr>
              <a:t>≤ </a:t>
            </a:r>
            <a:r>
              <a:rPr lang="en-US" sz="2000" b="1" u="sng" dirty="0" smtClean="0"/>
              <a:t>24 hrs query)</a:t>
            </a:r>
            <a:r>
              <a:rPr lang="en-US" sz="2000" b="1" dirty="0" smtClean="0"/>
              <a:t>:  risk is based on the Migration &amp; Soaring Models (with imbedded NWS data) or the US BAM.  These models forecast </a:t>
            </a:r>
            <a:r>
              <a:rPr lang="en-US" sz="2000" b="1" u="sng" dirty="0" smtClean="0"/>
              <a:t>conditions favorable</a:t>
            </a:r>
            <a:r>
              <a:rPr lang="en-US" sz="2000" b="1" dirty="0" smtClean="0"/>
              <a:t> for hazardous bird activity to be present</a:t>
            </a:r>
          </a:p>
          <a:p>
            <a:pPr marL="914400" lvl="1" indent="-457200" eaLnBrk="1" hangingPunct="1"/>
            <a:endParaRPr lang="en-US" sz="2000" b="1" dirty="0" smtClean="0"/>
          </a:p>
          <a:p>
            <a:pPr marL="914400" lvl="1" indent="-457200" eaLnBrk="1" hangingPunct="1"/>
            <a:r>
              <a:rPr lang="en-US" sz="2000" b="1" u="sng" dirty="0" smtClean="0"/>
              <a:t>More Than 24 hrs, or historical (&gt; 24 hour query or past conditions)</a:t>
            </a:r>
            <a:r>
              <a:rPr lang="en-US" sz="2000" b="1" dirty="0" smtClean="0"/>
              <a:t>:  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AHAS CENTRAL QUERY PAGE</a:t>
            </a:r>
          </a:p>
        </p:txBody>
      </p:sp>
      <p:sp>
        <p:nvSpPr>
          <p:cNvPr id="8195" name="Rectangle 3"/>
          <p:cNvSpPr>
            <a:spLocks noGrp="1" noChangeArrowheads="1"/>
          </p:cNvSpPr>
          <p:nvPr>
            <p:ph idx="1"/>
          </p:nvPr>
        </p:nvSpPr>
        <p:spPr>
          <a:xfrm>
            <a:off x="5562600" y="1371600"/>
            <a:ext cx="3352800" cy="5181600"/>
          </a:xfrm>
        </p:spPr>
        <p:txBody>
          <a:bodyPr>
            <a:normAutofit fontScale="70000" lnSpcReduction="20000"/>
          </a:bodyPr>
          <a:lstStyle/>
          <a:p>
            <a:pPr eaLnBrk="1" hangingPunct="1">
              <a:lnSpc>
                <a:spcPct val="90000"/>
              </a:lnSpc>
            </a:pPr>
            <a:r>
              <a:rPr lang="en-US" b="1"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AHAS now allows you to select  airfields based on the ICAO</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To request a unit specific page, contact the USAF BASH Team</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420688" y="1628932"/>
            <a:ext cx="5029200" cy="4435160"/>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a:off x="1752600" y="4572000"/>
            <a:ext cx="1139825" cy="0"/>
          </a:xfrm>
          <a:prstGeom prst="line">
            <a:avLst/>
          </a:prstGeom>
          <a:noFill/>
          <a:ln w="38100">
            <a:solidFill>
              <a:srgbClr val="800000"/>
            </a:solidFill>
            <a:round/>
            <a:headEnd/>
            <a:tailEnd type="triangle" w="med" len="med"/>
          </a:ln>
        </p:spPr>
        <p:txBody>
          <a:bodyPr/>
          <a:lstStyle/>
          <a:p>
            <a:endParaRPr lang="en-US" dirty="0"/>
          </a:p>
        </p:txBody>
      </p:sp>
      <p:sp>
        <p:nvSpPr>
          <p:cNvPr id="8205" name="Text Box 34"/>
          <p:cNvSpPr txBox="1">
            <a:spLocks noChangeArrowheads="1"/>
          </p:cNvSpPr>
          <p:nvPr/>
        </p:nvSpPr>
        <p:spPr bwMode="auto">
          <a:xfrm>
            <a:off x="2895600" y="4191000"/>
            <a:ext cx="2339975" cy="915988"/>
          </a:xfrm>
          <a:prstGeom prst="rect">
            <a:avLst/>
          </a:prstGeom>
          <a:noFill/>
          <a:ln w="9525">
            <a:noFill/>
            <a:miter lim="800000"/>
            <a:headEnd/>
            <a:tailEnd/>
          </a:ln>
        </p:spPr>
        <p:txBody>
          <a:bodyPr>
            <a:spAutoFit/>
          </a:bodyPr>
          <a:lstStyle/>
          <a:p>
            <a:pPr>
              <a:spcBef>
                <a:spcPct val="50000"/>
              </a:spcBef>
            </a:pPr>
            <a:r>
              <a:rPr lang="en-US" sz="1800" b="1" dirty="0">
                <a:latin typeface="+mn-lt"/>
              </a:rPr>
              <a:t>Select output as a table, map, or with Google Earth</a:t>
            </a:r>
          </a:p>
        </p:txBody>
      </p:sp>
      <p:sp>
        <p:nvSpPr>
          <p:cNvPr id="8206" name="Line 35"/>
          <p:cNvSpPr>
            <a:spLocks noChangeShapeType="1"/>
          </p:cNvSpPr>
          <p:nvPr/>
        </p:nvSpPr>
        <p:spPr bwMode="auto">
          <a:xfrm flipH="1" flipV="1">
            <a:off x="3276600" y="1752598"/>
            <a:ext cx="0" cy="1524001"/>
          </a:xfrm>
          <a:prstGeom prst="line">
            <a:avLst/>
          </a:prstGeom>
          <a:noFill/>
          <a:ln w="38100">
            <a:solidFill>
              <a:srgbClr val="800000"/>
            </a:solidFill>
            <a:round/>
            <a:headEnd/>
            <a:tailEnd type="triangle" w="med" len="med"/>
          </a:ln>
        </p:spPr>
        <p:txBody>
          <a:bodyPr/>
          <a:lstStyle/>
          <a:p>
            <a:endParaRPr lang="en-US" dirty="0"/>
          </a:p>
        </p:txBody>
      </p:sp>
      <p:sp>
        <p:nvSpPr>
          <p:cNvPr id="8207" name="Text Box 36"/>
          <p:cNvSpPr txBox="1">
            <a:spLocks noChangeArrowheads="1"/>
          </p:cNvSpPr>
          <p:nvPr/>
        </p:nvSpPr>
        <p:spPr bwMode="auto">
          <a:xfrm>
            <a:off x="2166938" y="3288268"/>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AHAS web page tabs</a:t>
            </a:r>
          </a:p>
        </p:txBody>
      </p:sp>
      <p:sp>
        <p:nvSpPr>
          <p:cNvPr id="16" name="TextBox 15"/>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232354" y="1447800"/>
            <a:ext cx="5530646" cy="4800600"/>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a:t>
            </a:r>
          </a:p>
        </p:txBody>
      </p:sp>
      <p:sp>
        <p:nvSpPr>
          <p:cNvPr id="9220" name="Rectangle 3"/>
          <p:cNvSpPr>
            <a:spLocks noGrp="1" noChangeArrowheads="1"/>
          </p:cNvSpPr>
          <p:nvPr>
            <p:ph idx="1"/>
          </p:nvPr>
        </p:nvSpPr>
        <p:spPr>
          <a:xfrm>
            <a:off x="228600" y="1371600"/>
            <a:ext cx="29718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1, 2</a:t>
            </a:r>
            <a:r>
              <a:rPr lang="en-US" sz="1800" b="1" dirty="0" smtClean="0"/>
              <a:t>), current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p>
          <a:p>
            <a:pPr eaLnBrk="1" hangingPunct="1"/>
            <a:r>
              <a:rPr lang="en-US" sz="1800" b="1" dirty="0" smtClean="0"/>
              <a:t>The results from NEXRAD will always be shown for the current hour(</a:t>
            </a:r>
            <a:r>
              <a:rPr lang="en-US" sz="1800" b="1" dirty="0" smtClean="0">
                <a:solidFill>
                  <a:srgbClr val="800000"/>
                </a:solidFill>
              </a:rPr>
              <a:t>7</a:t>
            </a:r>
            <a:r>
              <a:rPr lang="en-US" sz="1800" b="1" dirty="0" smtClean="0"/>
              <a:t>)</a:t>
            </a:r>
          </a:p>
          <a:p>
            <a:r>
              <a:rPr lang="en-US" sz="1800" b="1" dirty="0" smtClean="0"/>
              <a:t> AHAS also shows the nearest five other routes(</a:t>
            </a:r>
            <a:r>
              <a:rPr lang="en-US" sz="1800" b="1" dirty="0" smtClean="0">
                <a:solidFill>
                  <a:srgbClr val="800000"/>
                </a:solidFill>
              </a:rPr>
              <a:t>8</a:t>
            </a:r>
            <a:r>
              <a:rPr lang="en-US" sz="1800" b="1" dirty="0" smtClean="0"/>
              <a:t>)</a:t>
            </a:r>
          </a:p>
          <a:p>
            <a:r>
              <a:rPr lang="en-US" sz="1800" b="1" dirty="0" smtClean="0"/>
              <a:t>AHAS now shows hazards found along the route(</a:t>
            </a:r>
            <a:r>
              <a:rPr lang="en-US" sz="1800" b="1" dirty="0" smtClean="0">
                <a:solidFill>
                  <a:srgbClr val="800000"/>
                </a:solidFill>
              </a:rPr>
              <a:t>9</a:t>
            </a:r>
            <a:r>
              <a:rPr lang="en-US" sz="1800" b="1" dirty="0" smtClean="0"/>
              <a:t>)</a:t>
            </a:r>
          </a:p>
          <a:p>
            <a:pPr eaLnBrk="1" hangingPunct="1"/>
            <a:r>
              <a:rPr lang="en-US" sz="1800" b="1" dirty="0" smtClean="0"/>
              <a:t>Data auto updates every 6-10 minutes</a:t>
            </a:r>
          </a:p>
          <a:p>
            <a:pPr eaLnBrk="1" hangingPunct="1"/>
            <a:endParaRPr lang="en-US" dirty="0" smtClean="0"/>
          </a:p>
        </p:txBody>
      </p:sp>
      <p:sp>
        <p:nvSpPr>
          <p:cNvPr id="9221" name="Line 7"/>
          <p:cNvSpPr>
            <a:spLocks noChangeShapeType="1"/>
          </p:cNvSpPr>
          <p:nvPr/>
        </p:nvSpPr>
        <p:spPr bwMode="auto">
          <a:xfrm flipH="1" flipV="1">
            <a:off x="7391400" y="2955000"/>
            <a:ext cx="727880" cy="149141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185835" y="2787196"/>
            <a:ext cx="363940" cy="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3966122" y="4474708"/>
            <a:ext cx="655092" cy="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a:off x="4714473" y="4646158"/>
            <a:ext cx="363940" cy="0"/>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3428291" y="4756484"/>
            <a:ext cx="72788" cy="392476"/>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8001000" y="4394519"/>
            <a:ext cx="291153"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276600" y="5105044"/>
            <a:ext cx="291153"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5073010" y="4408807"/>
            <a:ext cx="291153"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4558660" y="4265932"/>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482460" y="256572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7491663" y="4256407"/>
            <a:ext cx="291153"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7010400" y="3126549"/>
            <a:ext cx="582304" cy="117743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8" name="Text Box 21"/>
          <p:cNvSpPr txBox="1">
            <a:spLocks noChangeArrowheads="1"/>
          </p:cNvSpPr>
          <p:nvPr/>
        </p:nvSpPr>
        <p:spPr bwMode="auto">
          <a:xfrm>
            <a:off x="7128321" y="4400786"/>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H="1" flipV="1">
            <a:off x="6699085" y="3455210"/>
            <a:ext cx="512927" cy="1009160"/>
          </a:xfrm>
          <a:prstGeom prst="line">
            <a:avLst/>
          </a:prstGeom>
          <a:noFill/>
          <a:ln w="38100">
            <a:solidFill>
              <a:srgbClr val="800000"/>
            </a:solidFill>
            <a:round/>
            <a:headEnd/>
            <a:tailEnd type="triangle" w="med" len="med"/>
          </a:ln>
        </p:spPr>
        <p:txBody>
          <a:bodyPr/>
          <a:lstStyle/>
          <a:p>
            <a:endParaRPr lang="en-US" dirty="0"/>
          </a:p>
        </p:txBody>
      </p:sp>
      <p:sp>
        <p:nvSpPr>
          <p:cNvPr id="20" name="Text Box 21"/>
          <p:cNvSpPr txBox="1">
            <a:spLocks noChangeArrowheads="1"/>
          </p:cNvSpPr>
          <p:nvPr/>
        </p:nvSpPr>
        <p:spPr bwMode="auto">
          <a:xfrm>
            <a:off x="6311260" y="5233737"/>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H="1" flipV="1">
            <a:off x="5715000" y="3962400"/>
            <a:ext cx="688902" cy="1358534"/>
          </a:xfrm>
          <a:prstGeom prst="line">
            <a:avLst/>
          </a:prstGeom>
          <a:noFill/>
          <a:ln w="38100">
            <a:solidFill>
              <a:srgbClr val="800000"/>
            </a:solidFill>
            <a:round/>
            <a:headEnd/>
            <a:tailEnd type="triangle" w="med" len="med"/>
          </a:ln>
        </p:spPr>
        <p:txBody>
          <a:bodyPr/>
          <a:lstStyle/>
          <a:p>
            <a:endParaRPr lang="en-US" dirty="0"/>
          </a:p>
        </p:txBody>
      </p:sp>
      <p:sp>
        <p:nvSpPr>
          <p:cNvPr id="22" name="Text Box 21"/>
          <p:cNvSpPr txBox="1">
            <a:spLocks noChangeArrowheads="1"/>
          </p:cNvSpPr>
          <p:nvPr/>
        </p:nvSpPr>
        <p:spPr bwMode="auto">
          <a:xfrm>
            <a:off x="6765758" y="4708358"/>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H="1" flipV="1">
            <a:off x="6400800" y="3850105"/>
            <a:ext cx="446963" cy="941944"/>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805204" y="1369324"/>
            <a:ext cx="4805396" cy="5031476"/>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12 Hr Table Output</a:t>
            </a:r>
          </a:p>
        </p:txBody>
      </p:sp>
      <p:sp>
        <p:nvSpPr>
          <p:cNvPr id="9220" name="Rectangle 3"/>
          <p:cNvSpPr>
            <a:spLocks noGrp="1" noChangeArrowheads="1"/>
          </p:cNvSpPr>
          <p:nvPr>
            <p:ph idx="1"/>
          </p:nvPr>
        </p:nvSpPr>
        <p:spPr>
          <a:xfrm>
            <a:off x="228600" y="1371600"/>
            <a:ext cx="32766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1, 2</a:t>
            </a:r>
            <a:r>
              <a:rPr lang="en-US" sz="1800" b="1" dirty="0" smtClean="0"/>
              <a: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p>
          <a:p>
            <a:pPr eaLnBrk="1" hangingPunct="1"/>
            <a:r>
              <a:rPr lang="en-US" sz="1800" b="1" dirty="0" smtClean="0"/>
              <a:t>NEXRAD risk is only available for the current hour</a:t>
            </a:r>
          </a:p>
          <a:p>
            <a:pPr eaLnBrk="1" hangingPunct="1"/>
            <a:r>
              <a:rPr lang="en-US" sz="1800" b="1" dirty="0" smtClean="0"/>
              <a:t>12 hours of risk will be shown starting at the selected hour</a:t>
            </a:r>
          </a:p>
          <a:p>
            <a:pPr eaLnBrk="1" hangingPunct="1"/>
            <a:r>
              <a:rPr lang="en-US" sz="1800" b="1" dirty="0" smtClean="0"/>
              <a:t>Scroll down for more hours (</a:t>
            </a:r>
            <a:r>
              <a:rPr lang="en-US" sz="1800" b="1" dirty="0" smtClean="0">
                <a:solidFill>
                  <a:srgbClr val="800000"/>
                </a:solidFill>
              </a:rPr>
              <a:t>7</a:t>
            </a:r>
            <a:r>
              <a:rPr lang="en-US" sz="1800" b="1" dirty="0" smtClean="0"/>
              <a:t>)</a:t>
            </a:r>
          </a:p>
          <a:p>
            <a:r>
              <a:rPr lang="en-US" sz="1800" b="1" dirty="0" smtClean="0"/>
              <a:t>No hazards or alternate routes are shown on the 12 hour web page</a:t>
            </a:r>
          </a:p>
          <a:p>
            <a:r>
              <a:rPr lang="en-US" sz="1800" b="1" dirty="0" smtClean="0"/>
              <a:t>Expect longer download times for expanded data</a:t>
            </a:r>
            <a:endParaRPr lang="en-US" b="1" dirty="0" smtClean="0"/>
          </a:p>
        </p:txBody>
      </p:sp>
      <p:sp>
        <p:nvSpPr>
          <p:cNvPr id="9221" name="Line 7"/>
          <p:cNvSpPr>
            <a:spLocks noChangeShapeType="1"/>
          </p:cNvSpPr>
          <p:nvPr/>
        </p:nvSpPr>
        <p:spPr bwMode="auto">
          <a:xfrm flipH="1" flipV="1">
            <a:off x="7487168" y="2743198"/>
            <a:ext cx="761796" cy="1419381"/>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358514" y="2392680"/>
            <a:ext cx="457077" cy="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4439168" y="3855720"/>
            <a:ext cx="761796" cy="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flipV="1">
            <a:off x="4810422" y="4038598"/>
            <a:ext cx="457077" cy="298817"/>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4036240" y="4419599"/>
            <a:ext cx="76180" cy="373521"/>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8158350" y="4191000"/>
            <a:ext cx="304718"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814950" y="4800600"/>
            <a:ext cx="304718"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5262750" y="4191000"/>
            <a:ext cx="304718"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5186550" y="3627120"/>
            <a:ext cx="304718"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810842" y="2164080"/>
            <a:ext cx="304718"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7624950" y="4129087"/>
            <a:ext cx="304718"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7101294" y="3048000"/>
            <a:ext cx="609437" cy="1120566"/>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9" name="TextBox 18"/>
          <p:cNvSpPr txBox="1"/>
          <p:nvPr/>
        </p:nvSpPr>
        <p:spPr>
          <a:xfrm>
            <a:off x="8310598" y="5334000"/>
            <a:ext cx="300001" cy="369332"/>
          </a:xfrm>
          <a:prstGeom prst="rect">
            <a:avLst/>
          </a:prstGeom>
          <a:noFill/>
        </p:spPr>
        <p:txBody>
          <a:bodyPr wrap="square" rtlCol="0">
            <a:spAutoFit/>
          </a:bodyPr>
          <a:lstStyle/>
          <a:p>
            <a:r>
              <a:rPr lang="en-US" sz="1800" dirty="0" smtClean="0">
                <a:solidFill>
                  <a:srgbClr val="A50021"/>
                </a:solidFill>
              </a:rPr>
              <a:t>7</a:t>
            </a:r>
            <a:endParaRPr lang="en-US" dirty="0"/>
          </a:p>
        </p:txBody>
      </p:sp>
      <p:sp>
        <p:nvSpPr>
          <p:cNvPr id="20" name="Line 7"/>
          <p:cNvSpPr>
            <a:spLocks noChangeShapeType="1"/>
          </p:cNvSpPr>
          <p:nvPr/>
        </p:nvSpPr>
        <p:spPr bwMode="auto">
          <a:xfrm flipH="1">
            <a:off x="8453404" y="5715000"/>
            <a:ext cx="0" cy="522931"/>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Table Output</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Risk determination</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The AHAS risk is determined based on the highest risk between the soaring model and the NEXRAD risk</a:t>
            </a:r>
          </a:p>
          <a:p>
            <a:r>
              <a:rPr lang="en-US" b="1" dirty="0"/>
              <a:t>If both the NEXRAD risk and the soaring data are not available, the AHAS risk will be based on the BAM</a:t>
            </a:r>
          </a:p>
          <a:p>
            <a:pPr lvl="1"/>
            <a:r>
              <a:rPr lang="en-US" b="1" dirty="0" smtClean="0"/>
              <a:t>If the NEXAD risk is missing and the soaring model is LOW, the AHAS risk will be based on the BAM</a:t>
            </a:r>
          </a:p>
          <a:p>
            <a:pPr lvl="1"/>
            <a:r>
              <a:rPr lang="en-US" b="1" dirty="0" smtClean="0"/>
              <a:t>If the soaring data is missing and the NEXRAD risk is LOW, the AHAS risk will be based on the BAM</a:t>
            </a:r>
          </a:p>
          <a:p>
            <a:r>
              <a:rPr lang="en-US" b="1" dirty="0" smtClean="0"/>
              <a:t>Missing NEXRAD data will be indicated on the web page as “NO DATA” in the NEXRAD column</a:t>
            </a:r>
          </a:p>
          <a:p>
            <a:r>
              <a:rPr lang="en-US" b="1" dirty="0" smtClean="0"/>
              <a:t>Missing soaring data will be indicated on the web page as “NO DATA” in the Height column</a:t>
            </a:r>
          </a:p>
          <a:p>
            <a:endParaRPr lang="en-US"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21140</TotalTime>
  <Words>1839</Words>
  <Application>Microsoft Office PowerPoint</Application>
  <PresentationFormat>On-screen Show (4:3)</PresentationFormat>
  <Paragraphs>266</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USAF</vt:lpstr>
      <vt:lpstr>Apex</vt:lpstr>
      <vt:lpstr>    Avian Hazard Advisory System (AHAS) Training Presentation    </vt:lpstr>
      <vt:lpstr>OBJECTIVE</vt:lpstr>
      <vt:lpstr>OVERVIEW</vt:lpstr>
      <vt:lpstr>BACKGROUND</vt:lpstr>
      <vt:lpstr>BACKGROUND</vt:lpstr>
      <vt:lpstr>AHAS CENTRAL QUERY PAGE</vt:lpstr>
      <vt:lpstr>Table Output</vt:lpstr>
      <vt:lpstr>12 Hr Table Output</vt:lpstr>
      <vt:lpstr>Table Output Risk determination</vt:lpstr>
      <vt:lpstr>MAP OUTPUT</vt:lpstr>
      <vt:lpstr>GOOGLE EARTH OUTPUT (available only on Google Earth enabled computers)</vt:lpstr>
      <vt:lpstr>CURRENT HOUR QUERY</vt:lpstr>
      <vt:lpstr>CURRENT HOUR QUERY Calculating NEXRAD risk</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COMMON PITFALLS</vt:lpstr>
      <vt:lpstr>BEST PRACTICES</vt:lpstr>
      <vt:lpstr>BEST PRACTICES (Unit Web Pages)</vt:lpstr>
      <vt:lpstr>CONTACT INFORMATION</vt:lpstr>
    </vt:vector>
  </TitlesOfParts>
  <Company>aet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ahasadmin</cp:lastModifiedBy>
  <cp:revision>278</cp:revision>
  <dcterms:created xsi:type="dcterms:W3CDTF">2003-08-27T19:58:00Z</dcterms:created>
  <dcterms:modified xsi:type="dcterms:W3CDTF">2013-12-06T21:05:11Z</dcterms:modified>
</cp:coreProperties>
</file>