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05" r:id="rId10"/>
    <p:sldId id="302" r:id="rId11"/>
    <p:sldId id="297" r:id="rId12"/>
    <p:sldId id="298" r:id="rId13"/>
    <p:sldId id="279" r:id="rId14"/>
    <p:sldId id="304" r:id="rId15"/>
    <p:sldId id="277" r:id="rId16"/>
    <p:sldId id="300" r:id="rId17"/>
    <p:sldId id="281" r:id="rId18"/>
    <p:sldId id="278" r:id="rId19"/>
    <p:sldId id="301" r:id="rId20"/>
    <p:sldId id="282" r:id="rId21"/>
    <p:sldId id="287" r:id="rId22"/>
    <p:sldId id="284" r:id="rId23"/>
    <p:sldId id="283" r:id="rId24"/>
    <p:sldId id="290" r:id="rId25"/>
    <p:sldId id="288"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00"/>
    <a:srgbClr val="800000"/>
    <a:srgbClr val="FF3300"/>
    <a:srgbClr val="33CC33"/>
    <a:srgbClr val="61619C"/>
    <a:srgbClr val="E9E9FC"/>
    <a:srgbClr val="C8C8FA"/>
    <a:srgbClr val="FFFFFF"/>
    <a:srgbClr val="0000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54" autoAdjust="0"/>
  </p:normalViewPr>
  <p:slideViewPr>
    <p:cSldViewPr>
      <p:cViewPr varScale="1">
        <p:scale>
          <a:sx n="111" d="100"/>
          <a:sy n="111"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06/20/14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06/20/14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06/20/14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06/20/14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06/20/14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06/20/14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06/20/14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06/20/14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06/20/14</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lgn="ctr" eaLnBrk="1" hangingPunct="1">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Avian Hazard Advisory System</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(AHAS)</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mn-lt"/>
              </a:rPr>
              <a:t>Current as of </a:t>
            </a:r>
            <a:r>
              <a:rPr lang="en-US" b="1" dirty="0" smtClean="0">
                <a:solidFill>
                  <a:srgbClr val="151C77"/>
                </a:solidFill>
                <a:latin typeface="+mn-lt"/>
              </a:rPr>
              <a:t>20 June 2014</a:t>
            </a:r>
            <a:endParaRPr lang="en-US" b="1" dirty="0">
              <a:solidFill>
                <a:srgbClr val="151C77"/>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MAP OUTPUT</a:t>
            </a: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600" b="1" dirty="0" smtClean="0"/>
              <a:t>Search Criteria:        IR217, route color  based on </a:t>
            </a:r>
            <a:r>
              <a:rPr lang="en-US" sz="1600" b="1" dirty="0" smtClean="0">
                <a:solidFill>
                  <a:srgbClr val="FF0000"/>
                </a:solidFill>
              </a:rPr>
              <a:t>current</a:t>
            </a:r>
            <a:r>
              <a:rPr lang="en-US" sz="1600" b="1" dirty="0" smtClean="0"/>
              <a:t> risk.  Automatically updates every 6 minutes.</a:t>
            </a:r>
          </a:p>
          <a:p>
            <a:pPr eaLnBrk="1" hangingPunct="1">
              <a:lnSpc>
                <a:spcPct val="80000"/>
              </a:lnSpc>
            </a:pPr>
            <a:r>
              <a:rPr lang="en-US" sz="1600" b="1" dirty="0" smtClean="0"/>
              <a:t>Google Map is </a:t>
            </a:r>
            <a:r>
              <a:rPr lang="en-US" sz="1600" b="1" dirty="0" smtClean="0"/>
              <a:t> </a:t>
            </a:r>
            <a:r>
              <a:rPr lang="en-US" sz="1600" b="1" dirty="0" smtClean="0"/>
              <a:t>available for unit- specific </a:t>
            </a:r>
            <a:r>
              <a:rPr lang="en-US" sz="1600" b="1" dirty="0" smtClean="0"/>
              <a:t>pages, but they may be very slow depending on the number of areas.</a:t>
            </a:r>
            <a:endParaRPr lang="en-US" sz="1600" b="1" dirty="0" smtClean="0"/>
          </a:p>
          <a:p>
            <a:pPr eaLnBrk="1" hangingPunct="1">
              <a:lnSpc>
                <a:spcPct val="80000"/>
              </a:lnSpc>
            </a:pPr>
            <a:r>
              <a:rPr lang="en-US" sz="1600" b="1" dirty="0" smtClean="0"/>
              <a:t>Standard Google Map features include pan, zoom and street view</a:t>
            </a:r>
            <a:r>
              <a:rPr lang="en-US" sz="1600" b="1" dirty="0" smtClean="0"/>
              <a:t>.</a:t>
            </a:r>
          </a:p>
          <a:p>
            <a:pPr>
              <a:lnSpc>
                <a:spcPct val="80000"/>
              </a:lnSpc>
            </a:pPr>
            <a:r>
              <a:rPr lang="en-US" sz="1600" b="1" dirty="0" smtClean="0"/>
              <a:t> Select </a:t>
            </a:r>
            <a:r>
              <a:rPr lang="en-US" sz="1600" b="1" dirty="0" smtClean="0"/>
              <a:t>different BAM </a:t>
            </a:r>
            <a:r>
              <a:rPr lang="en-US" sz="1600" b="1" dirty="0" err="1" smtClean="0"/>
              <a:t>biweeks</a:t>
            </a:r>
            <a:r>
              <a:rPr lang="en-US" sz="1600" b="1" dirty="0" smtClean="0"/>
              <a:t> and periods</a:t>
            </a:r>
            <a:r>
              <a:rPr lang="en-US" sz="1600" b="1" dirty="0" smtClean="0"/>
              <a:t>.</a:t>
            </a:r>
          </a:p>
          <a:p>
            <a:pPr>
              <a:lnSpc>
                <a:spcPct val="80000"/>
              </a:lnSpc>
            </a:pPr>
            <a:r>
              <a:rPr lang="en-US" sz="1600" b="1" dirty="0" smtClean="0"/>
              <a:t>May </a:t>
            </a:r>
            <a:r>
              <a:rPr lang="en-US" sz="1600" b="1" dirty="0" smtClean="0"/>
              <a:t>add </a:t>
            </a:r>
            <a:r>
              <a:rPr lang="en-US" sz="1600" b="1" dirty="0" smtClean="0"/>
              <a:t>different </a:t>
            </a:r>
            <a:r>
              <a:rPr lang="en-US" sz="1600" b="1" dirty="0" smtClean="0"/>
              <a:t>map options.</a:t>
            </a:r>
            <a:endParaRPr lang="en-US" sz="1600" b="1" dirty="0" smtClean="0"/>
          </a:p>
          <a:p>
            <a:pPr eaLnBrk="1" hangingPunct="1">
              <a:lnSpc>
                <a:spcPct val="80000"/>
              </a:lnSpc>
            </a:pPr>
            <a:r>
              <a:rPr lang="en-US" sz="1600" b="1" dirty="0" smtClean="0"/>
              <a:t>Map </a:t>
            </a:r>
            <a:r>
              <a:rPr lang="en-US" sz="1600" b="1" dirty="0" smtClean="0"/>
              <a:t>view or satellite view.</a:t>
            </a:r>
            <a:endParaRPr lang="en-US" sz="1600" dirty="0" smtClean="0"/>
          </a:p>
        </p:txBody>
      </p:sp>
      <p:pic>
        <p:nvPicPr>
          <p:cNvPr id="10244" name="Picture 4"/>
          <p:cNvPicPr>
            <a:picLocks noChangeAspect="1" noChangeArrowheads="1"/>
          </p:cNvPicPr>
          <p:nvPr/>
        </p:nvPicPr>
        <p:blipFill>
          <a:blip r:embed="rId2" cstate="print"/>
          <a:stretch>
            <a:fillRect/>
          </a:stretch>
        </p:blipFill>
        <p:spPr bwMode="auto">
          <a:xfrm>
            <a:off x="3292585" y="1447801"/>
            <a:ext cx="5403447" cy="4441190"/>
          </a:xfrm>
          <a:prstGeom prst="rect">
            <a:avLst/>
          </a:prstGeom>
          <a:noFill/>
          <a:ln w="38100">
            <a:solidFill>
              <a:schemeClr val="tx1">
                <a:lumMod val="65000"/>
                <a:lumOff val="35000"/>
              </a:schemeClr>
            </a:solidFill>
            <a:miter lim="800000"/>
            <a:headEnd/>
            <a:tailEnd/>
          </a:ln>
        </p:spPr>
      </p:pic>
      <p:sp>
        <p:nvSpPr>
          <p:cNvPr id="10245" name="Line 5"/>
          <p:cNvSpPr>
            <a:spLocks noChangeShapeType="1"/>
          </p:cNvSpPr>
          <p:nvPr/>
        </p:nvSpPr>
        <p:spPr bwMode="auto">
          <a:xfrm flipV="1">
            <a:off x="2743200" y="3276600"/>
            <a:ext cx="685800" cy="838200"/>
          </a:xfrm>
          <a:prstGeom prst="line">
            <a:avLst/>
          </a:prstGeom>
          <a:noFill/>
          <a:ln w="38100">
            <a:solidFill>
              <a:srgbClr val="800000"/>
            </a:solidFill>
            <a:round/>
            <a:headEnd/>
            <a:tailEnd type="triangle" w="med" len="med"/>
          </a:ln>
        </p:spPr>
        <p:txBody>
          <a:bodyPr/>
          <a:lstStyle/>
          <a:p>
            <a:endParaRPr lang="en-US" dirty="0"/>
          </a:p>
        </p:txBody>
      </p:sp>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8" name="Line 5"/>
          <p:cNvSpPr>
            <a:spLocks noChangeShapeType="1"/>
          </p:cNvSpPr>
          <p:nvPr/>
        </p:nvSpPr>
        <p:spPr bwMode="auto">
          <a:xfrm flipV="1">
            <a:off x="2590800" y="2133600"/>
            <a:ext cx="3733800" cy="2895600"/>
          </a:xfrm>
          <a:prstGeom prst="line">
            <a:avLst/>
          </a:prstGeom>
          <a:noFill/>
          <a:ln w="38100">
            <a:solidFill>
              <a:srgbClr val="800000"/>
            </a:solidFill>
            <a:round/>
            <a:headEnd/>
            <a:tailEnd type="triangle" w="med" len="med"/>
          </a:ln>
        </p:spPr>
        <p:txBody>
          <a:bodyPr/>
          <a:lstStyle/>
          <a:p>
            <a:endParaRPr lang="en-US" dirty="0"/>
          </a:p>
        </p:txBody>
      </p:sp>
      <p:sp>
        <p:nvSpPr>
          <p:cNvPr id="11" name="Line 5"/>
          <p:cNvSpPr>
            <a:spLocks noChangeShapeType="1"/>
          </p:cNvSpPr>
          <p:nvPr/>
        </p:nvSpPr>
        <p:spPr bwMode="auto">
          <a:xfrm flipV="1">
            <a:off x="2667000" y="2362200"/>
            <a:ext cx="5181600" cy="3124200"/>
          </a:xfrm>
          <a:prstGeom prst="line">
            <a:avLst/>
          </a:prstGeom>
          <a:noFill/>
          <a:ln w="38100">
            <a:solidFill>
              <a:srgbClr val="800000"/>
            </a:solidFill>
            <a:round/>
            <a:headEnd/>
            <a:tailEnd type="triangle" w="med" len="med"/>
          </a:ln>
        </p:spPr>
        <p:txBody>
          <a:bodyPr/>
          <a:lstStyle/>
          <a:p>
            <a:endParaRPr lang="en-US" dirty="0"/>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5" name="Line 5"/>
          <p:cNvSpPr>
            <a:spLocks noChangeShapeType="1"/>
          </p:cNvSpPr>
          <p:nvPr/>
        </p:nvSpPr>
        <p:spPr bwMode="auto">
          <a:xfrm>
            <a:off x="2438400" y="2209800"/>
            <a:ext cx="3276600" cy="1524000"/>
          </a:xfrm>
          <a:prstGeom prst="line">
            <a:avLst/>
          </a:prstGeom>
          <a:noFill/>
          <a:ln w="38100">
            <a:solidFill>
              <a:srgbClr val="800000"/>
            </a:solidFill>
            <a:round/>
            <a:headEnd/>
            <a:tailEnd type="triangle" w="med" len="med"/>
          </a:ln>
        </p:spPr>
        <p:txBody>
          <a:bodyPr/>
          <a:lstStyle/>
          <a:p>
            <a:endParaRPr lang="en-US" dirty="0"/>
          </a:p>
        </p:txBody>
      </p:sp>
      <p:sp>
        <p:nvSpPr>
          <p:cNvPr id="16" name="Line 5"/>
          <p:cNvSpPr>
            <a:spLocks noChangeShapeType="1"/>
          </p:cNvSpPr>
          <p:nvPr/>
        </p:nvSpPr>
        <p:spPr bwMode="auto">
          <a:xfrm flipV="1">
            <a:off x="2819400" y="2362200"/>
            <a:ext cx="5715000" cy="36576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2590800" cy="5105400"/>
          </a:xfrm>
        </p:spPr>
        <p:txBody>
          <a:bodyPr>
            <a:noAutofit/>
          </a:bodyPr>
          <a:lstStyle/>
          <a:p>
            <a:pPr eaLnBrk="1" hangingPunct="1">
              <a:lnSpc>
                <a:spcPct val="80000"/>
              </a:lnSpc>
            </a:pPr>
            <a:r>
              <a:rPr lang="en-US" sz="1600" b="1" dirty="0" smtClean="0"/>
              <a:t>Search Criteria:  </a:t>
            </a:r>
            <a:r>
              <a:rPr lang="en-US" sz="1600" b="1" dirty="0" smtClean="0"/>
              <a:t>SR 071, </a:t>
            </a:r>
            <a:r>
              <a:rPr lang="en-US" sz="1600" b="1" dirty="0" smtClean="0"/>
              <a:t>current hour</a:t>
            </a:r>
          </a:p>
          <a:p>
            <a:pPr eaLnBrk="1" hangingPunct="1">
              <a:lnSpc>
                <a:spcPct val="80000"/>
              </a:lnSpc>
            </a:pPr>
            <a:endParaRPr lang="en-US" sz="1600" b="1" dirty="0" smtClean="0"/>
          </a:p>
          <a:p>
            <a:pPr eaLnBrk="1" hangingPunct="1">
              <a:lnSpc>
                <a:spcPct val="80000"/>
              </a:lnSpc>
            </a:pPr>
            <a:r>
              <a:rPr lang="en-US" sz="1600" b="1" dirty="0" smtClean="0"/>
              <a:t>Risk matches table results and auto updates every 6-10 minutes</a:t>
            </a:r>
          </a:p>
          <a:p>
            <a:pPr eaLnBrk="1" hangingPunct="1">
              <a:lnSpc>
                <a:spcPct val="80000"/>
              </a:lnSpc>
            </a:pPr>
            <a:endParaRPr lang="en-US" sz="1600" b="1" dirty="0" smtClean="0"/>
          </a:p>
          <a:p>
            <a:pPr>
              <a:lnSpc>
                <a:spcPct val="80000"/>
              </a:lnSpc>
            </a:pPr>
            <a:r>
              <a:rPr lang="en-US" sz="1600" b="1" dirty="0" smtClean="0"/>
              <a:t>Hazards can be turned on or </a:t>
            </a:r>
            <a:r>
              <a:rPr lang="en-US" sz="1600" b="1" dirty="0" smtClean="0"/>
              <a:t>off, </a:t>
            </a:r>
            <a:r>
              <a:rPr lang="en-US" sz="1600" b="1" dirty="0" smtClean="0"/>
              <a:t>ON in this image</a:t>
            </a:r>
          </a:p>
          <a:p>
            <a:pPr>
              <a:lnSpc>
                <a:spcPct val="80000"/>
              </a:lnSpc>
            </a:pPr>
            <a:endParaRPr lang="en-US" sz="1600" b="1" dirty="0" smtClean="0"/>
          </a:p>
          <a:p>
            <a:pPr>
              <a:lnSpc>
                <a:spcPct val="80000"/>
              </a:lnSpc>
            </a:pPr>
            <a:r>
              <a:rPr lang="en-US" sz="1600" b="1" dirty="0" smtClean="0"/>
              <a:t>BAM layers can be turned on or </a:t>
            </a:r>
            <a:r>
              <a:rPr lang="en-US" sz="1600" b="1" dirty="0" smtClean="0"/>
              <a:t>off, </a:t>
            </a:r>
            <a:r>
              <a:rPr lang="en-US" sz="1600" b="1" dirty="0" smtClean="0"/>
              <a:t>OFF in this image</a:t>
            </a:r>
            <a:endParaRPr lang="en-US" sz="1600" b="1" u="sng" dirty="0" smtClean="0">
              <a:solidFill>
                <a:srgbClr val="C00000"/>
              </a:solidFill>
            </a:endParaRPr>
          </a:p>
          <a:p>
            <a:pPr eaLnBrk="1" hangingPunct="1">
              <a:lnSpc>
                <a:spcPct val="80000"/>
              </a:lnSpc>
              <a:buFont typeface="Wingdings" pitchFamily="2" charset="2"/>
              <a:buNone/>
            </a:pPr>
            <a:endParaRPr lang="en-US" sz="1600" b="1" dirty="0" smtClean="0"/>
          </a:p>
          <a:p>
            <a:pPr eaLnBrk="1" hangingPunct="1">
              <a:lnSpc>
                <a:spcPct val="80000"/>
              </a:lnSpc>
            </a:pPr>
            <a:r>
              <a:rPr lang="en-US" sz="1600" b="1" dirty="0" smtClean="0"/>
              <a:t>Route segment color defines warning level</a:t>
            </a:r>
          </a:p>
          <a:p>
            <a:pPr eaLnBrk="1" hangingPunct="1">
              <a:lnSpc>
                <a:spcPct val="80000"/>
              </a:lnSpc>
              <a:buFont typeface="Wingdings" pitchFamily="2" charset="2"/>
              <a:buNone/>
            </a:pPr>
            <a:r>
              <a:rPr lang="en-US" sz="1600" b="1" dirty="0" smtClean="0">
                <a:solidFill>
                  <a:srgbClr val="009900"/>
                </a:solidFill>
              </a:rPr>
              <a:t>Green </a:t>
            </a:r>
            <a:r>
              <a:rPr lang="en-US" sz="1600" b="1" dirty="0" smtClean="0"/>
              <a:t>= Low</a:t>
            </a:r>
          </a:p>
          <a:p>
            <a:pPr eaLnBrk="1" hangingPunct="1">
              <a:lnSpc>
                <a:spcPct val="80000"/>
              </a:lnSpc>
              <a:buFont typeface="Wingdings" pitchFamily="2" charset="2"/>
              <a:buNone/>
            </a:pPr>
            <a:r>
              <a:rPr lang="en-US" sz="1600" b="1" dirty="0" smtClean="0">
                <a:solidFill>
                  <a:srgbClr val="FFC000"/>
                </a:solidFill>
              </a:rPr>
              <a:t>Yellow</a:t>
            </a:r>
            <a:r>
              <a:rPr lang="en-US" sz="1600" b="1" dirty="0">
                <a:solidFill>
                  <a:srgbClr val="FFCC00"/>
                </a:solidFill>
              </a:rPr>
              <a:t> </a:t>
            </a:r>
            <a:r>
              <a:rPr lang="en-US" sz="1600" b="1" dirty="0" smtClean="0"/>
              <a:t>= Moderate</a:t>
            </a:r>
          </a:p>
          <a:p>
            <a:pPr eaLnBrk="1" hangingPunct="1">
              <a:lnSpc>
                <a:spcPct val="80000"/>
              </a:lnSpc>
              <a:buFont typeface="Wingdings" pitchFamily="2" charset="2"/>
              <a:buNone/>
            </a:pPr>
            <a:r>
              <a:rPr lang="en-US" sz="1600" b="1" dirty="0" smtClean="0">
                <a:solidFill>
                  <a:srgbClr val="FF0000"/>
                </a:solidFill>
              </a:rPr>
              <a:t>Red</a:t>
            </a:r>
            <a:r>
              <a:rPr lang="en-US" sz="1600" b="1" dirty="0"/>
              <a:t> </a:t>
            </a:r>
            <a:r>
              <a:rPr lang="en-US" sz="1600" b="1" dirty="0" smtClean="0"/>
              <a:t>= Severe</a:t>
            </a:r>
          </a:p>
        </p:txBody>
      </p:sp>
      <p:pic>
        <p:nvPicPr>
          <p:cNvPr id="11268" name="Picture 4"/>
          <p:cNvPicPr>
            <a:picLocks noChangeAspect="1" noChangeArrowheads="1"/>
          </p:cNvPicPr>
          <p:nvPr/>
        </p:nvPicPr>
        <p:blipFill>
          <a:blip r:embed="rId2" cstate="print"/>
          <a:stretch>
            <a:fillRect/>
          </a:stretch>
        </p:blipFill>
        <p:spPr bwMode="auto">
          <a:xfrm>
            <a:off x="2827038" y="1524000"/>
            <a:ext cx="5890177" cy="3672163"/>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6" name="Line 8"/>
          <p:cNvSpPr>
            <a:spLocks noChangeShapeType="1"/>
          </p:cNvSpPr>
          <p:nvPr/>
        </p:nvSpPr>
        <p:spPr bwMode="auto">
          <a:xfrm flipV="1">
            <a:off x="2286000" y="3505200"/>
            <a:ext cx="762000" cy="914400"/>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2" name="Line 8"/>
          <p:cNvSpPr>
            <a:spLocks noChangeShapeType="1"/>
          </p:cNvSpPr>
          <p:nvPr/>
        </p:nvSpPr>
        <p:spPr bwMode="auto">
          <a:xfrm flipV="1">
            <a:off x="2286000" y="2819400"/>
            <a:ext cx="685800" cy="685800"/>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2291" name="Rectangle 4"/>
          <p:cNvSpPr>
            <a:spLocks noGrp="1" noChangeArrowheads="1"/>
          </p:cNvSpPr>
          <p:nvPr>
            <p:ph idx="1"/>
          </p:nvPr>
        </p:nvSpPr>
        <p:spPr>
          <a:xfrm>
            <a:off x="457200" y="1447800"/>
            <a:ext cx="8382000" cy="4953000"/>
          </a:xfrm>
          <a:noFill/>
        </p:spPr>
        <p:txBody>
          <a:bodyPr>
            <a:normAutofit/>
          </a:bodyPr>
          <a:lstStyle/>
          <a:p>
            <a:pPr eaLnBrk="1" hangingPunct="1"/>
            <a:r>
              <a:rPr lang="en-US" sz="2600" b="1" dirty="0" smtClean="0"/>
              <a:t>Current Condition Query</a:t>
            </a:r>
          </a:p>
          <a:p>
            <a:pPr lvl="1" eaLnBrk="1" hangingPunct="1"/>
            <a:r>
              <a:rPr lang="en-US" sz="2200" b="1" dirty="0" smtClean="0"/>
              <a:t>Uses NEXRAD weather radar system (updated every 6-10 minutes) to monitor large-scale migratory bird activity in the CONUS and Alaska</a:t>
            </a:r>
          </a:p>
          <a:p>
            <a:pPr lvl="1" eaLnBrk="1" hangingPunct="1"/>
            <a:r>
              <a:rPr lang="en-US" sz="2200" b="1" dirty="0" smtClean="0"/>
              <a:t>Includes risk from migration and soaring bird activity</a:t>
            </a:r>
          </a:p>
          <a:p>
            <a:pPr lvl="1" eaLnBrk="1" hangingPunct="1"/>
            <a:r>
              <a:rPr lang="en-US" sz="2200" b="1" dirty="0" smtClean="0"/>
              <a:t>Risk displayed defaults to the most severe prediction model (NEXRAD, Migration, or Soaring)</a:t>
            </a:r>
          </a:p>
          <a:p>
            <a:pPr lvl="2" eaLnBrk="1" hangingPunct="1"/>
            <a:r>
              <a:rPr lang="en-US" sz="2000" b="1" dirty="0" smtClean="0"/>
              <a:t>Displayed thermal depth height offers maximum altitude and below where conditions are optimal for hazardous soaring birds to be present</a:t>
            </a:r>
          </a:p>
          <a:p>
            <a:pPr lvl="2" eaLnBrk="1" hangingPunct="1"/>
            <a:r>
              <a:rPr lang="en-US" sz="2000" b="1" dirty="0" smtClean="0"/>
              <a:t>May use BAM data if no other inputs are available </a:t>
            </a:r>
          </a:p>
          <a:p>
            <a:pPr lvl="1" eaLnBrk="1" hangingPunct="1"/>
            <a:r>
              <a:rPr lang="en-US" sz="2200" b="1" dirty="0" smtClean="0"/>
              <a:t>“Based On” field indicates primary source of risk</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CURRENT HOUR QUERY</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Calculating NEXRAD risk</a:t>
            </a:r>
            <a:endParaRPr lang="en-US" sz="2000" dirty="0"/>
          </a:p>
        </p:txBody>
      </p:sp>
      <p:sp>
        <p:nvSpPr>
          <p:cNvPr id="3" name="Content Placeholder 2"/>
          <p:cNvSpPr>
            <a:spLocks noGrp="1"/>
          </p:cNvSpPr>
          <p:nvPr>
            <p:ph idx="1"/>
          </p:nvPr>
        </p:nvSpPr>
        <p:spPr>
          <a:xfrm>
            <a:off x="457200" y="1600200"/>
            <a:ext cx="8229600" cy="2743200"/>
          </a:xfrm>
        </p:spPr>
        <p:txBody>
          <a:bodyPr/>
          <a:lstStyle/>
          <a:p>
            <a:r>
              <a:rPr lang="en-US" sz="2000" b="1" dirty="0" smtClean="0"/>
              <a:t>AHAS uses two factors to calculate NEXRAD risk:  “Severity” is based on the </a:t>
            </a:r>
            <a:r>
              <a:rPr lang="en-US" sz="2000" b="1" dirty="0" err="1" smtClean="0"/>
              <a:t>dBZ</a:t>
            </a:r>
            <a:r>
              <a:rPr lang="en-US" sz="2000" b="1" dirty="0" smtClean="0"/>
              <a:t> (decibels of Z, where Z represents the energy reflected back to the radar) and “Probability”  of a bird strike (percentage of area polygon filled with </a:t>
            </a:r>
            <a:r>
              <a:rPr lang="en-US" sz="2000" b="1" dirty="0" err="1" smtClean="0"/>
              <a:t>reflectable</a:t>
            </a:r>
            <a:r>
              <a:rPr lang="en-US" sz="2000" b="1" dirty="0" smtClean="0"/>
              <a:t> biological activity)</a:t>
            </a:r>
          </a:p>
          <a:p>
            <a:r>
              <a:rPr lang="en-US" sz="2000" b="1" dirty="0" smtClean="0"/>
              <a:t>AHAS calculates NEXRAD risk by multiplying Severity and Probability to get a value in the below table (</a:t>
            </a:r>
            <a:r>
              <a:rPr lang="en-US" sz="2000" b="1" dirty="0" smtClean="0">
                <a:solidFill>
                  <a:srgbClr val="00CC00"/>
                </a:solidFill>
              </a:rPr>
              <a:t>Green </a:t>
            </a:r>
            <a:r>
              <a:rPr lang="en-US" sz="2000" b="1" dirty="0" smtClean="0"/>
              <a:t>= Low, </a:t>
            </a:r>
            <a:r>
              <a:rPr lang="en-US" sz="2000" b="1" dirty="0" smtClean="0">
                <a:solidFill>
                  <a:srgbClr val="FFFF00"/>
                </a:solidFill>
              </a:rPr>
              <a:t>Yellow</a:t>
            </a:r>
            <a:r>
              <a:rPr lang="en-US" sz="2000" b="1" dirty="0" smtClean="0"/>
              <a:t> = Moderate, and </a:t>
            </a:r>
            <a:r>
              <a:rPr lang="en-US" sz="2000" b="1" dirty="0" smtClean="0">
                <a:solidFill>
                  <a:srgbClr val="FF3300"/>
                </a:solidFill>
              </a:rPr>
              <a:t>Red</a:t>
            </a:r>
            <a:r>
              <a:rPr lang="en-US" sz="2000" b="1" dirty="0" smtClean="0"/>
              <a:t> = Severe)</a:t>
            </a:r>
          </a:p>
          <a:p>
            <a:pPr lvl="1"/>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651345963"/>
              </p:ext>
            </p:extLst>
          </p:nvPr>
        </p:nvGraphicFramePr>
        <p:xfrm>
          <a:off x="1447800" y="4419600"/>
          <a:ext cx="6400800" cy="2011681"/>
        </p:xfrm>
        <a:graphic>
          <a:graphicData uri="http://schemas.openxmlformats.org/drawingml/2006/table">
            <a:tbl>
              <a:tblPr firstRow="1" bandRow="1">
                <a:tableStyleId>{5C22544A-7EE6-4342-B048-85BDC9FD1C3A}</a:tableStyleId>
              </a:tblPr>
              <a:tblGrid>
                <a:gridCol w="1440180"/>
                <a:gridCol w="693420"/>
                <a:gridCol w="1066800"/>
                <a:gridCol w="1066800"/>
                <a:gridCol w="1066800"/>
                <a:gridCol w="1066800"/>
              </a:tblGrid>
              <a:tr h="287383">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383">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87383">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87383">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87383">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stretch>
            <a:fillRect/>
          </a:stretch>
        </p:blipFill>
        <p:spPr bwMode="auto">
          <a:xfrm>
            <a:off x="4986952" y="2012990"/>
            <a:ext cx="2762106" cy="3746420"/>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3316" name="Rectangle 3"/>
          <p:cNvSpPr>
            <a:spLocks noGrp="1" noChangeArrowheads="1"/>
          </p:cNvSpPr>
          <p:nvPr>
            <p:ph idx="1"/>
          </p:nvPr>
        </p:nvSpPr>
        <p:spPr>
          <a:xfrm>
            <a:off x="228600" y="1371600"/>
            <a:ext cx="4724400" cy="4953000"/>
          </a:xfrm>
        </p:spPr>
        <p:txBody>
          <a:bodyPr>
            <a:normAutofit lnSpcReduction="10000"/>
          </a:bodyPr>
          <a:lstStyle/>
          <a:p>
            <a:pPr eaLnBrk="1" hangingPunct="1"/>
            <a:r>
              <a:rPr lang="en-US" sz="2000" b="1" dirty="0" smtClean="0"/>
              <a:t>Query Example – A P HILL AAF</a:t>
            </a:r>
          </a:p>
          <a:p>
            <a:pPr lvl="1" eaLnBrk="1" hangingPunct="1"/>
            <a:r>
              <a:rPr lang="en-US" sz="2000" b="1" dirty="0" smtClean="0"/>
              <a:t>Go to www.usahas.com</a:t>
            </a:r>
          </a:p>
          <a:p>
            <a:pPr lvl="1" eaLnBrk="1" hangingPunct="1"/>
            <a:r>
              <a:rPr lang="en-US" sz="2000" b="1" dirty="0" smtClean="0"/>
              <a:t>Click desired area (</a:t>
            </a:r>
            <a:r>
              <a:rPr lang="en-US" sz="2000" b="1" dirty="0" smtClean="0">
                <a:solidFill>
                  <a:srgbClr val="800000"/>
                </a:solidFill>
              </a:rPr>
              <a:t>1</a:t>
            </a:r>
            <a:r>
              <a:rPr lang="en-US" sz="2000" b="1" dirty="0" smtClean="0"/>
              <a:t>, Airfields)</a:t>
            </a:r>
          </a:p>
          <a:p>
            <a:pPr lvl="1" eaLnBrk="1" hangingPunct="1"/>
            <a:r>
              <a:rPr lang="en-US" sz="2000" b="1" dirty="0" smtClean="0"/>
              <a:t>Select A P HILL(</a:t>
            </a:r>
            <a:r>
              <a:rPr lang="en-US" sz="2000" b="1" dirty="0" smtClean="0">
                <a:solidFill>
                  <a:srgbClr val="800000"/>
                </a:solidFill>
              </a:rPr>
              <a:t>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above and in a 5 nautical </a:t>
            </a:r>
            <a:r>
              <a:rPr lang="en-US" sz="2000" b="1" u="sng" smtClean="0">
                <a:solidFill>
                  <a:srgbClr val="C00000"/>
                </a:solidFill>
              </a:rPr>
              <a:t>mile radius </a:t>
            </a:r>
            <a:r>
              <a:rPr lang="en-US" sz="2000" b="1" u="sng" dirty="0" smtClean="0">
                <a:solidFill>
                  <a:srgbClr val="C00000"/>
                </a:solidFill>
              </a:rPr>
              <a:t>around the airfields and not on the fields themselves</a:t>
            </a:r>
          </a:p>
          <a:p>
            <a:pPr lvl="1"/>
            <a:r>
              <a:rPr lang="en-US" sz="2000" b="1" dirty="0" smtClean="0">
                <a:solidFill>
                  <a:srgbClr val="C00000"/>
                </a:solidFill>
              </a:rPr>
              <a:t>Actual airfield conditions should be determined by observed conditions and relayed through BWC</a:t>
            </a:r>
          </a:p>
        </p:txBody>
      </p:sp>
      <p:sp>
        <p:nvSpPr>
          <p:cNvPr id="13317" name="Line 6"/>
          <p:cNvSpPr>
            <a:spLocks noChangeShapeType="1"/>
          </p:cNvSpPr>
          <p:nvPr/>
        </p:nvSpPr>
        <p:spPr bwMode="auto">
          <a:xfrm flipH="1">
            <a:off x="7543800" y="5105400"/>
            <a:ext cx="1143000" cy="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flipH="1">
            <a:off x="6324600" y="3124200"/>
            <a:ext cx="990600" cy="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8148220" y="4419600"/>
            <a:ext cx="338137" cy="461962"/>
          </a:xfrm>
          <a:prstGeom prst="rect">
            <a:avLst/>
          </a:prstGeom>
          <a:noFill/>
          <a:ln w="9525">
            <a:noFill/>
            <a:miter lim="800000"/>
            <a:headEnd/>
            <a:tailEnd/>
          </a:ln>
        </p:spPr>
        <p:txBody>
          <a:bodyPr wrap="none">
            <a:spAutoFit/>
          </a:bodyPr>
          <a:lstStyle/>
          <a:p>
            <a:r>
              <a:rPr lang="en-US" dirty="0">
                <a:solidFill>
                  <a:srgbClr val="A50021"/>
                </a:solidFill>
              </a:rPr>
              <a:t>2</a:t>
            </a:r>
          </a:p>
        </p:txBody>
      </p:sp>
      <p:sp>
        <p:nvSpPr>
          <p:cNvPr id="13321" name="Text Box 13"/>
          <p:cNvSpPr txBox="1">
            <a:spLocks noChangeArrowheads="1"/>
          </p:cNvSpPr>
          <p:nvPr/>
        </p:nvSpPr>
        <p:spPr bwMode="auto">
          <a:xfrm>
            <a:off x="7315200" y="28956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655050" y="4838700"/>
            <a:ext cx="336550" cy="457200"/>
          </a:xfrm>
          <a:prstGeom prst="rect">
            <a:avLst/>
          </a:prstGeom>
          <a:noFill/>
          <a:ln w="9525">
            <a:noFill/>
            <a:miter lim="800000"/>
            <a:headEnd/>
            <a:tailEnd/>
          </a:ln>
        </p:spPr>
        <p:txBody>
          <a:bodyPr wrap="none">
            <a:spAutoFit/>
          </a:bodyPr>
          <a:lstStyle/>
          <a:p>
            <a:r>
              <a:rPr lang="en-US" dirty="0">
                <a:solidFill>
                  <a:srgbClr val="A50021"/>
                </a:solidFill>
              </a:rPr>
              <a:t>3</a:t>
            </a:r>
          </a:p>
        </p:txBody>
      </p:sp>
      <p:sp>
        <p:nvSpPr>
          <p:cNvPr id="13323" name="Text Box 15"/>
          <p:cNvSpPr txBox="1">
            <a:spLocks noChangeArrowheads="1"/>
          </p:cNvSpPr>
          <p:nvPr/>
        </p:nvSpPr>
        <p:spPr bwMode="auto">
          <a:xfrm>
            <a:off x="8518692" y="5378116"/>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flipV="1">
            <a:off x="7620000" y="5638800"/>
            <a:ext cx="914400" cy="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flipH="1">
            <a:off x="7696200" y="4648200"/>
            <a:ext cx="457200" cy="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1566051" y="3009900"/>
            <a:ext cx="4832646" cy="3314700"/>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4340" name="Line 9"/>
          <p:cNvSpPr>
            <a:spLocks noChangeShapeType="1"/>
          </p:cNvSpPr>
          <p:nvPr/>
        </p:nvSpPr>
        <p:spPr bwMode="auto">
          <a:xfrm>
            <a:off x="3733800" y="2209800"/>
            <a:ext cx="533400" cy="1676400"/>
          </a:xfrm>
          <a:prstGeom prst="line">
            <a:avLst/>
          </a:prstGeom>
          <a:noFill/>
          <a:ln w="38100">
            <a:solidFill>
              <a:srgbClr val="800000"/>
            </a:solidFill>
            <a:round/>
            <a:headEnd/>
            <a:tailEnd type="triangle" w="med" len="med"/>
          </a:ln>
        </p:spPr>
        <p:txBody>
          <a:bodyPr/>
          <a:lstStyle/>
          <a:p>
            <a:endParaRPr lang="en-US"/>
          </a:p>
        </p:txBody>
      </p:sp>
      <p:sp>
        <p:nvSpPr>
          <p:cNvPr id="14341" name="Text Box 10"/>
          <p:cNvSpPr txBox="1">
            <a:spLocks noChangeArrowheads="1"/>
          </p:cNvSpPr>
          <p:nvPr/>
        </p:nvSpPr>
        <p:spPr bwMode="auto">
          <a:xfrm>
            <a:off x="3048000" y="4953000"/>
            <a:ext cx="1487488" cy="338554"/>
          </a:xfrm>
          <a:prstGeom prst="rect">
            <a:avLst/>
          </a:prstGeom>
          <a:noFill/>
          <a:ln w="9525">
            <a:noFill/>
            <a:miter lim="800000"/>
            <a:headEnd/>
            <a:tailEnd/>
          </a:ln>
        </p:spPr>
        <p:txBody>
          <a:bodyPr wrap="square">
            <a:spAutoFit/>
          </a:bodyPr>
          <a:lstStyle/>
          <a:p>
            <a:pPr algn="ctr"/>
            <a:r>
              <a:rPr lang="en-US" sz="1600" b="1" dirty="0" smtClean="0">
                <a:latin typeface="+mn-lt"/>
              </a:rPr>
              <a:t>Hazards</a:t>
            </a:r>
            <a:endParaRPr lang="en-US" sz="1600" b="1" dirty="0">
              <a:latin typeface="+mn-lt"/>
            </a:endParaRPr>
          </a:p>
        </p:txBody>
      </p:sp>
      <p:sp>
        <p:nvSpPr>
          <p:cNvPr id="14342" name="Line 11"/>
          <p:cNvSpPr>
            <a:spLocks noChangeShapeType="1"/>
          </p:cNvSpPr>
          <p:nvPr/>
        </p:nvSpPr>
        <p:spPr bwMode="auto">
          <a:xfrm flipH="1">
            <a:off x="5943600" y="2209800"/>
            <a:ext cx="304800" cy="1676400"/>
          </a:xfrm>
          <a:prstGeom prst="line">
            <a:avLst/>
          </a:prstGeom>
          <a:noFill/>
          <a:ln w="38100">
            <a:solidFill>
              <a:srgbClr val="800000"/>
            </a:solidFill>
            <a:round/>
            <a:headEnd/>
            <a:tailEnd type="triangle" w="med" len="med"/>
          </a:ln>
        </p:spPr>
        <p:txBody>
          <a:bodyPr/>
          <a:lstStyle/>
          <a:p>
            <a:endParaRPr lang="en-US"/>
          </a:p>
        </p:txBody>
      </p:sp>
      <p:sp>
        <p:nvSpPr>
          <p:cNvPr id="14343" name="Text Box 12"/>
          <p:cNvSpPr txBox="1">
            <a:spLocks noChangeArrowheads="1"/>
          </p:cNvSpPr>
          <p:nvPr/>
        </p:nvSpPr>
        <p:spPr bwMode="auto">
          <a:xfrm>
            <a:off x="3505200" y="4267200"/>
            <a:ext cx="2286000" cy="338554"/>
          </a:xfrm>
          <a:prstGeom prst="rect">
            <a:avLst/>
          </a:prstGeom>
          <a:noFill/>
          <a:ln w="9525">
            <a:noFill/>
            <a:miter lim="800000"/>
            <a:headEnd/>
            <a:tailEnd/>
          </a:ln>
        </p:spPr>
        <p:txBody>
          <a:bodyPr wrap="square">
            <a:spAutoFit/>
          </a:bodyPr>
          <a:lstStyle/>
          <a:p>
            <a:r>
              <a:rPr lang="en-US" sz="1600" b="1" dirty="0" smtClean="0">
                <a:latin typeface="+mn-lt"/>
              </a:rPr>
              <a:t>Date time of risk</a:t>
            </a:r>
            <a:endParaRPr lang="en-US" sz="1600" b="1" dirty="0">
              <a:latin typeface="+mn-lt"/>
            </a:endParaRPr>
          </a:p>
        </p:txBody>
      </p:sp>
      <p:sp>
        <p:nvSpPr>
          <p:cNvPr id="14345" name="Text Box 22"/>
          <p:cNvSpPr txBox="1">
            <a:spLocks noChangeArrowheads="1"/>
          </p:cNvSpPr>
          <p:nvPr/>
        </p:nvSpPr>
        <p:spPr bwMode="auto">
          <a:xfrm>
            <a:off x="2133600" y="1295400"/>
            <a:ext cx="3276600" cy="830997"/>
          </a:xfrm>
          <a:prstGeom prst="rect">
            <a:avLst/>
          </a:prstGeom>
          <a:noFill/>
          <a:ln w="9525">
            <a:noFill/>
            <a:miter lim="800000"/>
            <a:headEnd/>
            <a:tailEnd/>
          </a:ln>
        </p:spPr>
        <p:txBody>
          <a:bodyPr>
            <a:spAutoFit/>
          </a:bodyPr>
          <a:lstStyle/>
          <a:p>
            <a:pPr algn="ctr"/>
            <a:r>
              <a:rPr lang="en-US" sz="1600" b="1" dirty="0">
                <a:latin typeface="+mn-lt"/>
              </a:rPr>
              <a:t>Defines which model/input is driving the risk reading; in this case, </a:t>
            </a:r>
            <a:r>
              <a:rPr lang="en-US" sz="1600" b="1" dirty="0" smtClean="0">
                <a:latin typeface="+mn-lt"/>
              </a:rPr>
              <a:t>NEXRAD Model</a:t>
            </a:r>
            <a:endParaRPr lang="en-US" sz="1600" b="1" dirty="0">
              <a:latin typeface="+mn-lt"/>
            </a:endParaRPr>
          </a:p>
        </p:txBody>
      </p:sp>
      <p:sp>
        <p:nvSpPr>
          <p:cNvPr id="14347" name="Text Box 22"/>
          <p:cNvSpPr txBox="1">
            <a:spLocks noChangeArrowheads="1"/>
          </p:cNvSpPr>
          <p:nvPr/>
        </p:nvSpPr>
        <p:spPr bwMode="auto">
          <a:xfrm>
            <a:off x="7162800" y="2438400"/>
            <a:ext cx="1828800" cy="3539430"/>
          </a:xfrm>
          <a:prstGeom prst="rect">
            <a:avLst/>
          </a:prstGeom>
          <a:noFill/>
          <a:ln w="9525">
            <a:noFill/>
            <a:miter lim="800000"/>
            <a:headEnd/>
            <a:tailEnd/>
          </a:ln>
        </p:spPr>
        <p:txBody>
          <a:bodyPr wrap="square">
            <a:spAutoFit/>
          </a:bodyPr>
          <a:lstStyle/>
          <a:p>
            <a:r>
              <a:rPr lang="en-US" sz="1600" b="1" dirty="0"/>
              <a:t>Thermal depth:  indicates max altitude (AGL) where soaring birds might be present.  In this case, </a:t>
            </a:r>
            <a:r>
              <a:rPr lang="en-US" sz="1600" b="1" dirty="0" smtClean="0"/>
              <a:t>“NA” </a:t>
            </a:r>
            <a:r>
              <a:rPr lang="en-US" sz="1600" b="1" dirty="0"/>
              <a:t>indicates that </a:t>
            </a:r>
            <a:r>
              <a:rPr lang="en-US" sz="1600" b="1" dirty="0" smtClean="0">
                <a:latin typeface="+mn-lt"/>
              </a:rPr>
              <a:t>the risk is not based on the soaring model.  “NO DATA” indicates that the soaring data is missing</a:t>
            </a:r>
            <a:endParaRPr lang="en-US" sz="1600" b="1" dirty="0">
              <a:latin typeface="+mn-lt"/>
            </a:endParaRPr>
          </a:p>
        </p:txBody>
      </p:sp>
      <p:sp>
        <p:nvSpPr>
          <p:cNvPr id="14348" name="Line 23"/>
          <p:cNvSpPr>
            <a:spLocks noChangeShapeType="1"/>
          </p:cNvSpPr>
          <p:nvPr/>
        </p:nvSpPr>
        <p:spPr bwMode="auto">
          <a:xfrm flipH="1" flipV="1">
            <a:off x="5333999" y="4190999"/>
            <a:ext cx="1752599" cy="685799"/>
          </a:xfrm>
          <a:prstGeom prst="line">
            <a:avLst/>
          </a:prstGeom>
          <a:noFill/>
          <a:ln w="38100">
            <a:solidFill>
              <a:srgbClr val="800000"/>
            </a:solidFill>
            <a:round/>
            <a:headEnd/>
            <a:tailEnd type="triangle" w="med" len="med"/>
          </a:ln>
        </p:spPr>
        <p:txBody>
          <a:bodyPr/>
          <a:lstStyle/>
          <a:p>
            <a:endParaRPr lang="en-US"/>
          </a:p>
        </p:txBody>
      </p:sp>
      <p:sp>
        <p:nvSpPr>
          <p:cNvPr id="14349" name="Line 11"/>
          <p:cNvSpPr>
            <a:spLocks noChangeShapeType="1"/>
          </p:cNvSpPr>
          <p:nvPr/>
        </p:nvSpPr>
        <p:spPr bwMode="auto">
          <a:xfrm flipH="1" flipV="1">
            <a:off x="2667000" y="4146884"/>
            <a:ext cx="762000" cy="228600"/>
          </a:xfrm>
          <a:prstGeom prst="line">
            <a:avLst/>
          </a:prstGeom>
          <a:noFill/>
          <a:ln w="38100">
            <a:solidFill>
              <a:srgbClr val="800000"/>
            </a:solidFill>
            <a:round/>
            <a:headEnd/>
            <a:tailEnd type="triangle" w="med" len="med"/>
          </a:ln>
        </p:spPr>
        <p:txBody>
          <a:bodyPr/>
          <a:lstStyle/>
          <a:p>
            <a:endParaRPr lang="en-US"/>
          </a:p>
        </p:txBody>
      </p:sp>
      <p:sp>
        <p:nvSpPr>
          <p:cNvPr id="14350" name="Text Box 22"/>
          <p:cNvSpPr txBox="1">
            <a:spLocks noChangeArrowheads="1"/>
          </p:cNvSpPr>
          <p:nvPr/>
        </p:nvSpPr>
        <p:spPr bwMode="auto">
          <a:xfrm>
            <a:off x="5486400" y="1295400"/>
            <a:ext cx="3200400" cy="830997"/>
          </a:xfrm>
          <a:prstGeom prst="rect">
            <a:avLst/>
          </a:prstGeom>
          <a:noFill/>
          <a:ln w="9525">
            <a:noFill/>
            <a:miter lim="800000"/>
            <a:headEnd/>
            <a:tailEnd/>
          </a:ln>
        </p:spPr>
        <p:txBody>
          <a:bodyPr wrap="square">
            <a:spAutoFit/>
          </a:bodyPr>
          <a:lstStyle/>
          <a:p>
            <a:r>
              <a:rPr lang="en-US" sz="1600" b="1" dirty="0">
                <a:latin typeface="+mn-lt"/>
              </a:rPr>
              <a:t>Overall AHAS risk driven by highest risk model; NEXRAD model overrides any ties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6" name="Line 23"/>
          <p:cNvSpPr>
            <a:spLocks noChangeShapeType="1"/>
          </p:cNvSpPr>
          <p:nvPr/>
        </p:nvSpPr>
        <p:spPr bwMode="auto">
          <a:xfrm flipH="1" flipV="1">
            <a:off x="2133600" y="4572000"/>
            <a:ext cx="1143000" cy="533400"/>
          </a:xfrm>
          <a:prstGeom prst="line">
            <a:avLst/>
          </a:prstGeom>
          <a:noFill/>
          <a:ln w="38100">
            <a:solidFill>
              <a:srgbClr val="800000"/>
            </a:solidFill>
            <a:round/>
            <a:headEnd/>
            <a:tailEnd type="triangle" w="med" len="med"/>
          </a:ln>
        </p:spPr>
        <p:txBody>
          <a:bodyPr/>
          <a:lstStyle/>
          <a:p>
            <a:endParaRPr lang="en-US"/>
          </a:p>
        </p:txBody>
      </p:sp>
      <p:sp>
        <p:nvSpPr>
          <p:cNvPr id="18" name="Line 9"/>
          <p:cNvSpPr>
            <a:spLocks noChangeShapeType="1"/>
          </p:cNvSpPr>
          <p:nvPr/>
        </p:nvSpPr>
        <p:spPr bwMode="auto">
          <a:xfrm>
            <a:off x="1371600" y="2829818"/>
            <a:ext cx="2209800" cy="1056382"/>
          </a:xfrm>
          <a:prstGeom prst="line">
            <a:avLst/>
          </a:prstGeom>
          <a:noFill/>
          <a:ln w="38100">
            <a:solidFill>
              <a:srgbClr val="800000"/>
            </a:solidFill>
            <a:round/>
            <a:headEnd/>
            <a:tailEnd type="triangle" w="med" len="med"/>
          </a:ln>
        </p:spPr>
        <p:txBody>
          <a:bodyPr/>
          <a:lstStyle/>
          <a:p>
            <a:endParaRPr lang="en-US"/>
          </a:p>
        </p:txBody>
      </p:sp>
      <p:sp>
        <p:nvSpPr>
          <p:cNvPr id="19" name="Text Box 22"/>
          <p:cNvSpPr txBox="1">
            <a:spLocks noChangeArrowheads="1"/>
          </p:cNvSpPr>
          <p:nvPr/>
        </p:nvSpPr>
        <p:spPr bwMode="auto">
          <a:xfrm>
            <a:off x="304800" y="1818382"/>
            <a:ext cx="1828800" cy="1077218"/>
          </a:xfrm>
          <a:prstGeom prst="rect">
            <a:avLst/>
          </a:prstGeom>
          <a:noFill/>
          <a:ln w="9525">
            <a:noFill/>
            <a:miter lim="800000"/>
            <a:headEnd/>
            <a:tailEnd/>
          </a:ln>
        </p:spPr>
        <p:txBody>
          <a:bodyPr wrap="square">
            <a:spAutoFit/>
          </a:bodyPr>
          <a:lstStyle/>
          <a:p>
            <a:r>
              <a:rPr lang="en-US" sz="1600" b="1" dirty="0" smtClean="0">
                <a:latin typeface="+mn-lt"/>
              </a:rPr>
              <a:t>NEXRAD risk:</a:t>
            </a:r>
          </a:p>
          <a:p>
            <a:r>
              <a:rPr lang="en-US" sz="1600" b="1" dirty="0" smtClean="0">
                <a:latin typeface="+mn-lt"/>
              </a:rPr>
              <a:t>“NO DATA” indicates that the radar is down</a:t>
            </a:r>
            <a:endParaRPr lang="en-US" sz="16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400" b="1" dirty="0" smtClean="0"/>
              <a:t>Forecast Conditions Query</a:t>
            </a:r>
          </a:p>
          <a:p>
            <a:pPr lvl="1" eaLnBrk="1" hangingPunct="1"/>
            <a:r>
              <a:rPr lang="en-US" sz="2000" b="1" dirty="0" smtClean="0"/>
              <a:t>NWS weather observations and forecast model data predict large-scale migratory and soaring bird activity in the contiguous 48 states and Alaska</a:t>
            </a:r>
          </a:p>
          <a:p>
            <a:pPr lvl="1" eaLnBrk="1" hangingPunct="1"/>
            <a:r>
              <a:rPr lang="en-US" sz="2000" b="1" dirty="0" smtClean="0"/>
              <a:t>Migratory and Soaring models are run twice a day to forecast bird strike risk up to 24 hours in advance</a:t>
            </a:r>
          </a:p>
          <a:p>
            <a:pPr lvl="1" eaLnBrk="1" hangingPunct="1"/>
            <a:r>
              <a:rPr lang="en-US" sz="2000" b="1" u="sng" dirty="0" smtClean="0"/>
              <a:t>The Migratory Bird Forecast Model</a:t>
            </a:r>
            <a:r>
              <a:rPr lang="en-US" sz="2000" b="1" dirty="0" smtClean="0"/>
              <a:t> predicts </a:t>
            </a:r>
            <a:r>
              <a:rPr lang="en-US" sz="2000" b="1" u="sng" dirty="0" smtClean="0"/>
              <a:t>likelihood</a:t>
            </a:r>
            <a:r>
              <a:rPr lang="en-US" sz="2000" b="1" dirty="0" smtClean="0"/>
              <a:t> of migration of known concentrations of large birds, given current and forecast weather conditions</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800" b="1"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stretch>
            <a:fillRect/>
          </a:stretch>
        </p:blipFill>
        <p:spPr bwMode="auto">
          <a:xfrm>
            <a:off x="6113261" y="2086085"/>
            <a:ext cx="2586441" cy="3508154"/>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457200" y="1447800"/>
            <a:ext cx="5410200" cy="3048000"/>
          </a:xfrm>
        </p:spPr>
        <p:txBody>
          <a:bodyPr>
            <a:normAutofit lnSpcReduction="10000"/>
          </a:bodyPr>
          <a:lstStyle/>
          <a:p>
            <a:pPr eaLnBrk="1" hangingPunct="1"/>
            <a:r>
              <a:rPr lang="en-US" b="1" dirty="0" smtClean="0"/>
              <a:t>Query Example – AP Hill</a:t>
            </a:r>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AP Hill, desired time, and select output format</a:t>
            </a:r>
          </a:p>
          <a:p>
            <a:pPr lvl="1"/>
            <a:r>
              <a:rPr lang="en-US" sz="2000" b="1" dirty="0" smtClean="0"/>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2667000" y="4953000"/>
            <a:ext cx="2590800" cy="400110"/>
          </a:xfrm>
          <a:prstGeom prst="rect">
            <a:avLst/>
          </a:prstGeom>
          <a:noFill/>
          <a:ln w="9525">
            <a:noFill/>
            <a:miter lim="800000"/>
            <a:headEnd/>
            <a:tailEnd/>
          </a:ln>
        </p:spPr>
        <p:txBody>
          <a:bodyPr>
            <a:spAutoFit/>
          </a:bodyPr>
          <a:lstStyle/>
          <a:p>
            <a:r>
              <a:rPr lang="en-US" sz="2000" b="1" dirty="0" smtClean="0">
                <a:latin typeface="+mn-lt"/>
              </a:rPr>
              <a:t>Next hour selected</a:t>
            </a:r>
            <a:endParaRPr lang="en-US" sz="2000" b="1" dirty="0">
              <a:latin typeface="+mn-lt"/>
            </a:endParaRPr>
          </a:p>
        </p:txBody>
      </p:sp>
      <p:sp>
        <p:nvSpPr>
          <p:cNvPr id="16390" name="Line 7"/>
          <p:cNvSpPr>
            <a:spLocks noChangeShapeType="1"/>
          </p:cNvSpPr>
          <p:nvPr/>
        </p:nvSpPr>
        <p:spPr bwMode="auto">
          <a:xfrm flipV="1">
            <a:off x="5181600" y="4953000"/>
            <a:ext cx="2819400" cy="2286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tretch>
            <a:fillRect/>
          </a:stretch>
        </p:blipFill>
        <p:spPr bwMode="auto">
          <a:xfrm>
            <a:off x="1619238" y="3740818"/>
            <a:ext cx="3619524" cy="2475288"/>
          </a:xfrm>
          <a:prstGeom prst="rect">
            <a:avLst/>
          </a:prstGeom>
          <a:noFill/>
          <a:ln w="38100">
            <a:solidFill>
              <a:schemeClr val="tx1">
                <a:lumMod val="65000"/>
                <a:lumOff val="35000"/>
              </a:schemeClr>
            </a:solidFill>
            <a:miter lim="800000"/>
            <a:headEnd/>
            <a:tailEnd/>
          </a:ln>
          <a:effectLst/>
        </p:spPr>
      </p:pic>
      <p:sp>
        <p:nvSpPr>
          <p:cNvPr id="38914"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7412" name="Line 5"/>
          <p:cNvSpPr>
            <a:spLocks noChangeShapeType="1"/>
          </p:cNvSpPr>
          <p:nvPr/>
        </p:nvSpPr>
        <p:spPr bwMode="auto">
          <a:xfrm>
            <a:off x="2209800" y="3238500"/>
            <a:ext cx="304800" cy="1104900"/>
          </a:xfrm>
          <a:prstGeom prst="line">
            <a:avLst/>
          </a:prstGeom>
          <a:noFill/>
          <a:ln w="38100">
            <a:solidFill>
              <a:srgbClr val="800000"/>
            </a:solidFill>
            <a:round/>
            <a:headEnd/>
            <a:tailEnd type="triangle" w="med" len="med"/>
          </a:ln>
        </p:spPr>
        <p:txBody>
          <a:bodyPr/>
          <a:lstStyle/>
          <a:p>
            <a:endParaRPr lang="en-US"/>
          </a:p>
        </p:txBody>
      </p:sp>
      <p:sp>
        <p:nvSpPr>
          <p:cNvPr id="17413" name="Line 8"/>
          <p:cNvSpPr>
            <a:spLocks noChangeShapeType="1"/>
          </p:cNvSpPr>
          <p:nvPr/>
        </p:nvSpPr>
        <p:spPr bwMode="auto">
          <a:xfrm flipH="1">
            <a:off x="3733800" y="3352800"/>
            <a:ext cx="762000" cy="990600"/>
          </a:xfrm>
          <a:prstGeom prst="line">
            <a:avLst/>
          </a:prstGeom>
          <a:noFill/>
          <a:ln w="38100">
            <a:solidFill>
              <a:srgbClr val="800000"/>
            </a:solidFill>
            <a:round/>
            <a:headEnd/>
            <a:tailEnd type="triangle" w="med" len="med"/>
          </a:ln>
        </p:spPr>
        <p:txBody>
          <a:bodyPr/>
          <a:lstStyle/>
          <a:p>
            <a:endParaRPr lang="en-US"/>
          </a:p>
        </p:txBody>
      </p:sp>
      <p:sp>
        <p:nvSpPr>
          <p:cNvPr id="17414" name="Text Box 9"/>
          <p:cNvSpPr txBox="1">
            <a:spLocks noChangeArrowheads="1"/>
          </p:cNvSpPr>
          <p:nvPr/>
        </p:nvSpPr>
        <p:spPr bwMode="auto">
          <a:xfrm>
            <a:off x="304800" y="2362200"/>
            <a:ext cx="1905000" cy="1323439"/>
          </a:xfrm>
          <a:prstGeom prst="rect">
            <a:avLst/>
          </a:prstGeom>
          <a:noFill/>
          <a:ln w="9525">
            <a:noFill/>
            <a:miter lim="800000"/>
            <a:headEnd/>
            <a:tailEnd/>
          </a:ln>
        </p:spPr>
        <p:txBody>
          <a:bodyPr>
            <a:spAutoFit/>
          </a:bodyPr>
          <a:lstStyle/>
          <a:p>
            <a:r>
              <a:rPr lang="en-US" sz="2000" b="1" dirty="0">
                <a:latin typeface="+mn-lt"/>
              </a:rPr>
              <a:t>Query is from between 1 and 24 hours of the current time</a:t>
            </a:r>
          </a:p>
        </p:txBody>
      </p:sp>
      <p:sp>
        <p:nvSpPr>
          <p:cNvPr id="17416" name="Text Box 11"/>
          <p:cNvSpPr txBox="1">
            <a:spLocks noChangeArrowheads="1"/>
          </p:cNvSpPr>
          <p:nvPr/>
        </p:nvSpPr>
        <p:spPr bwMode="auto">
          <a:xfrm>
            <a:off x="304800" y="1676400"/>
            <a:ext cx="5867400" cy="400110"/>
          </a:xfrm>
          <a:prstGeom prst="rect">
            <a:avLst/>
          </a:prstGeom>
          <a:noFill/>
          <a:ln w="9525">
            <a:noFill/>
            <a:miter lim="800000"/>
            <a:headEnd/>
            <a:tailEnd/>
          </a:ln>
        </p:spPr>
        <p:txBody>
          <a:bodyPr wrap="square">
            <a:spAutoFit/>
          </a:bodyPr>
          <a:lstStyle/>
          <a:p>
            <a:r>
              <a:rPr lang="en-US" sz="2000" b="1" dirty="0" smtClean="0">
                <a:latin typeface="+mn-lt"/>
              </a:rPr>
              <a:t>Outside </a:t>
            </a:r>
            <a:r>
              <a:rPr lang="en-US" sz="2000" b="1" dirty="0">
                <a:latin typeface="+mn-lt"/>
              </a:rPr>
              <a:t>of 1 hour NEXRAD data is not available.  </a:t>
            </a:r>
          </a:p>
        </p:txBody>
      </p:sp>
      <p:sp>
        <p:nvSpPr>
          <p:cNvPr id="17419" name="Text Box 19"/>
          <p:cNvSpPr txBox="1">
            <a:spLocks noChangeArrowheads="1"/>
          </p:cNvSpPr>
          <p:nvPr/>
        </p:nvSpPr>
        <p:spPr bwMode="auto">
          <a:xfrm>
            <a:off x="3124200" y="2337137"/>
            <a:ext cx="3505200" cy="1015663"/>
          </a:xfrm>
          <a:prstGeom prst="rect">
            <a:avLst/>
          </a:prstGeom>
          <a:noFill/>
          <a:ln w="9525">
            <a:noFill/>
            <a:miter lim="800000"/>
            <a:headEnd/>
            <a:tailEnd/>
          </a:ln>
        </p:spPr>
        <p:txBody>
          <a:bodyPr>
            <a:spAutoFit/>
          </a:bodyPr>
          <a:lstStyle/>
          <a:p>
            <a:pPr algn="ctr"/>
            <a:r>
              <a:rPr lang="en-US" sz="2000" b="1" dirty="0">
                <a:latin typeface="+mn-lt"/>
              </a:rPr>
              <a:t>Defines which model/input is driving the risk reading.  In this case, SOAR Model</a:t>
            </a:r>
          </a:p>
        </p:txBody>
      </p:sp>
      <p:sp>
        <p:nvSpPr>
          <p:cNvPr id="13" name="TextBox 1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4" name="Line 8"/>
          <p:cNvSpPr>
            <a:spLocks noChangeShapeType="1"/>
          </p:cNvSpPr>
          <p:nvPr/>
        </p:nvSpPr>
        <p:spPr bwMode="auto">
          <a:xfrm>
            <a:off x="2895600" y="2076510"/>
            <a:ext cx="304800" cy="2190690"/>
          </a:xfrm>
          <a:prstGeom prst="line">
            <a:avLst/>
          </a:prstGeom>
          <a:noFill/>
          <a:ln w="38100">
            <a:solidFill>
              <a:srgbClr val="800000"/>
            </a:solidFill>
            <a:round/>
            <a:headEnd/>
            <a:tailEnd type="triangle" w="med" len="med"/>
          </a:ln>
        </p:spPr>
        <p:txBody>
          <a:bodyPr/>
          <a:lstStyle/>
          <a:p>
            <a:endParaRPr lang="en-US"/>
          </a:p>
        </p:txBody>
      </p:sp>
      <p:sp>
        <p:nvSpPr>
          <p:cNvPr id="11" name="Text Box 22"/>
          <p:cNvSpPr txBox="1">
            <a:spLocks noChangeArrowheads="1"/>
          </p:cNvSpPr>
          <p:nvPr/>
        </p:nvSpPr>
        <p:spPr bwMode="auto">
          <a:xfrm>
            <a:off x="6781800" y="1676400"/>
            <a:ext cx="2133600" cy="4093428"/>
          </a:xfrm>
          <a:prstGeom prst="rect">
            <a:avLst/>
          </a:prstGeom>
          <a:noFill/>
          <a:ln w="9525">
            <a:noFill/>
            <a:miter lim="800000"/>
            <a:headEnd/>
            <a:tailEnd/>
          </a:ln>
        </p:spPr>
        <p:txBody>
          <a:bodyPr wrap="square">
            <a:spAutoFit/>
          </a:bodyPr>
          <a:lstStyle/>
          <a:p>
            <a:r>
              <a:rPr lang="en-US" sz="2000" b="1" dirty="0">
                <a:latin typeface="+mn-lt"/>
              </a:rPr>
              <a:t>Thermal </a:t>
            </a:r>
            <a:r>
              <a:rPr lang="en-US" sz="2000" b="1" dirty="0" smtClean="0">
                <a:latin typeface="+mn-lt"/>
              </a:rPr>
              <a:t>depth:  indicates max altitude (AGL) where soaring birds </a:t>
            </a:r>
            <a:r>
              <a:rPr lang="en-US" sz="2000" b="1" dirty="0">
                <a:latin typeface="+mn-lt"/>
              </a:rPr>
              <a:t>might be </a:t>
            </a:r>
            <a:r>
              <a:rPr lang="en-US" sz="2000" b="1" dirty="0" smtClean="0">
                <a:latin typeface="+mn-lt"/>
              </a:rPr>
              <a:t>present.  In this case, </a:t>
            </a:r>
            <a:r>
              <a:rPr lang="en-US" sz="2000" b="1" dirty="0" smtClean="0">
                <a:latin typeface="+mn-lt"/>
              </a:rPr>
              <a:t>“28.26” </a:t>
            </a:r>
            <a:r>
              <a:rPr lang="en-US" sz="2000" b="1" dirty="0" smtClean="0">
                <a:latin typeface="+mn-lt"/>
              </a:rPr>
              <a:t>indicates that </a:t>
            </a:r>
            <a:r>
              <a:rPr lang="en-US" sz="2000" b="1" u="sng" dirty="0" smtClean="0">
                <a:latin typeface="+mn-lt"/>
              </a:rPr>
              <a:t>conditions</a:t>
            </a:r>
            <a:r>
              <a:rPr lang="en-US" sz="2000" b="1" dirty="0" smtClean="0">
                <a:latin typeface="+mn-lt"/>
              </a:rPr>
              <a:t> are right for soaring birds to be present at </a:t>
            </a:r>
            <a:r>
              <a:rPr lang="en-US" sz="2000" b="1" dirty="0" smtClean="0">
                <a:latin typeface="+mn-lt"/>
              </a:rPr>
              <a:t>2,826’ </a:t>
            </a:r>
            <a:r>
              <a:rPr lang="en-US" sz="2000" b="1" dirty="0" smtClean="0">
                <a:latin typeface="+mn-lt"/>
              </a:rPr>
              <a:t>AGL and below</a:t>
            </a:r>
            <a:endParaRPr lang="en-US" sz="2000" b="1" dirty="0">
              <a:latin typeface="+mn-lt"/>
            </a:endParaRPr>
          </a:p>
        </p:txBody>
      </p:sp>
      <p:sp>
        <p:nvSpPr>
          <p:cNvPr id="12" name="Line 8"/>
          <p:cNvSpPr>
            <a:spLocks noChangeShapeType="1"/>
          </p:cNvSpPr>
          <p:nvPr/>
        </p:nvSpPr>
        <p:spPr bwMode="auto">
          <a:xfrm flipH="1">
            <a:off x="4495800" y="3785936"/>
            <a:ext cx="2286000" cy="557464"/>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b="1" dirty="0" smtClean="0"/>
              <a:t>AHAS risk prediction </a:t>
            </a:r>
            <a:r>
              <a:rPr lang="en-US" b="1" u="sng" dirty="0" smtClean="0"/>
              <a:t>reverts to the BAM</a:t>
            </a:r>
            <a:r>
              <a:rPr lang="en-US" b="1"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USAF BASH Team</a:t>
            </a:r>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OBJECTIVE</a:t>
            </a: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b="1" dirty="0" smtClean="0"/>
              <a:t>Introduce users to the AHAS system by highlighting specific capabilities, common pitfalls, and best practices</a:t>
            </a:r>
            <a:endParaRPr lang="en-US" b="1"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endParaRPr lang="en-US"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400" b="1" dirty="0" smtClean="0"/>
              <a:t>Bird Avoidance Model (BAM) data is based on:</a:t>
            </a:r>
          </a:p>
          <a:p>
            <a:pPr lvl="1" eaLnBrk="1" hangingPunct="1"/>
            <a:r>
              <a:rPr lang="en-US" sz="2000" b="1" dirty="0" smtClean="0"/>
              <a:t>All bird species present during a particular daily time period, in a particular area, for one of 26 two-week periods in a year</a:t>
            </a:r>
          </a:p>
          <a:p>
            <a:pPr lvl="1" eaLnBrk="1" hangingPunct="1"/>
            <a:r>
              <a:rPr lang="en-US" sz="2000" b="1" dirty="0" smtClean="0"/>
              <a:t>Geographic information for observations of 60 key BASH species, over a 30-year period </a:t>
            </a:r>
          </a:p>
          <a:p>
            <a:pPr lvl="1" eaLnBrk="1" hangingPunct="1"/>
            <a:r>
              <a:rPr lang="en-US" sz="2000" b="1" dirty="0"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dirty="0"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COMMON PITFALLS</a:t>
            </a:r>
          </a:p>
        </p:txBody>
      </p:sp>
      <p:sp>
        <p:nvSpPr>
          <p:cNvPr id="22531" name="Rectangle 3"/>
          <p:cNvSpPr>
            <a:spLocks noGrp="1" noChangeArrowheads="1"/>
          </p:cNvSpPr>
          <p:nvPr>
            <p:ph idx="1"/>
          </p:nvPr>
        </p:nvSpPr>
        <p:spPr>
          <a:xfrm>
            <a:off x="457200" y="1447800"/>
            <a:ext cx="8534400" cy="4953000"/>
          </a:xfrm>
        </p:spPr>
        <p:txBody>
          <a:bodyPr>
            <a:normAutofit/>
          </a:bodyPr>
          <a:lstStyle/>
          <a:p>
            <a:pPr eaLnBrk="1" hangingPunct="1">
              <a:lnSpc>
                <a:spcPct val="90000"/>
              </a:lnSpc>
            </a:pPr>
            <a:r>
              <a:rPr lang="en-US" sz="2600" b="1" dirty="0" smtClean="0"/>
              <a:t>Misperception: historical data from AHAS contains forecasted or current hour data</a:t>
            </a:r>
          </a:p>
          <a:p>
            <a:pPr lvl="1" eaLnBrk="1" hangingPunct="1">
              <a:lnSpc>
                <a:spcPct val="90000"/>
              </a:lnSpc>
            </a:pPr>
            <a:r>
              <a:rPr lang="en-US" sz="2200" b="1" dirty="0" smtClean="0"/>
              <a:t>Requested historical data is from the US BAM only</a:t>
            </a:r>
          </a:p>
          <a:p>
            <a:pPr eaLnBrk="1" hangingPunct="1">
              <a:lnSpc>
                <a:spcPct val="90000"/>
              </a:lnSpc>
            </a:pPr>
            <a:r>
              <a:rPr lang="en-US" sz="2600" b="1" dirty="0" smtClean="0"/>
              <a:t>Using AHAS to determine Bird Watch Condition code</a:t>
            </a:r>
          </a:p>
          <a:p>
            <a:pPr lvl="1" eaLnBrk="1" hangingPunct="1">
              <a:lnSpc>
                <a:spcPct val="90000"/>
              </a:lnSpc>
            </a:pPr>
            <a:r>
              <a:rPr lang="en-US" sz="2200" b="1" dirty="0" smtClean="0"/>
              <a:t>AHAS is not precise enough for use within airfield boundaries</a:t>
            </a:r>
          </a:p>
          <a:p>
            <a:pPr eaLnBrk="1" hangingPunct="1">
              <a:lnSpc>
                <a:spcPct val="90000"/>
              </a:lnSpc>
            </a:pPr>
            <a:r>
              <a:rPr lang="en-US" sz="2600" b="1" dirty="0" smtClean="0"/>
              <a:t>Expecting NEXRAD data for forecasted and historical queries</a:t>
            </a:r>
          </a:p>
          <a:p>
            <a:pPr lvl="1" eaLnBrk="1" hangingPunct="1">
              <a:lnSpc>
                <a:spcPct val="90000"/>
              </a:lnSpc>
            </a:pPr>
            <a:r>
              <a:rPr lang="en-US" sz="2200" b="1" dirty="0" smtClean="0"/>
              <a:t>NEXRAD is updated every 6-10 minutes for current hour queries only and can not be forecasted or give historical data at this time</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Pitfalls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b="1" dirty="0" smtClean="0"/>
              <a:t>Use BAM data when acquiring route times</a:t>
            </a:r>
          </a:p>
          <a:p>
            <a:pPr lvl="1" eaLnBrk="1" hangingPunct="1"/>
            <a:r>
              <a:rPr lang="en-US" sz="2000" b="1" dirty="0" smtClean="0"/>
              <a:t>Adjust/modify routes based on AHAS forecasts </a:t>
            </a:r>
          </a:p>
          <a:p>
            <a:pPr eaLnBrk="1" hangingPunct="1"/>
            <a:r>
              <a:rPr lang="en-US" sz="2200" b="1" dirty="0" smtClean="0"/>
              <a:t>Use BAM in conjunction with AHAS during planning</a:t>
            </a:r>
          </a:p>
          <a:p>
            <a:pPr lvl="1" eaLnBrk="1" hangingPunct="1"/>
            <a:r>
              <a:rPr lang="en-US" sz="2000" b="1" dirty="0" smtClean="0"/>
              <a:t>Pinpoint wildlife attractants along route of flight</a:t>
            </a:r>
          </a:p>
          <a:p>
            <a:pPr lvl="1" eaLnBrk="1" hangingPunct="1"/>
            <a:r>
              <a:rPr lang="en-US" sz="2000" b="1" dirty="0" smtClean="0"/>
              <a:t>Identify NEXRAD coverage areas or nearest radar to route</a:t>
            </a:r>
          </a:p>
          <a:p>
            <a:pPr eaLnBrk="1" hangingPunct="1"/>
            <a:r>
              <a:rPr lang="en-US" sz="2200" b="1" dirty="0" smtClean="0"/>
              <a:t>Access AHAS just prior to step time </a:t>
            </a:r>
          </a:p>
          <a:p>
            <a:pPr eaLnBrk="1" hangingPunct="1"/>
            <a:r>
              <a:rPr lang="en-US" sz="2200" b="1" dirty="0" smtClean="0"/>
              <a:t>Incorporate ops procedures in local BASH plan</a:t>
            </a:r>
          </a:p>
          <a:p>
            <a:pPr lvl="1" eaLnBrk="1" hangingPunct="1"/>
            <a:r>
              <a:rPr lang="en-US" sz="2000" b="1" dirty="0" smtClean="0"/>
              <a:t>Call SOF/</a:t>
            </a:r>
            <a:r>
              <a:rPr lang="en-US" sz="2000" b="1" dirty="0" err="1" smtClean="0"/>
              <a:t>Sqdn</a:t>
            </a:r>
            <a:r>
              <a:rPr lang="en-US" sz="2000" b="1" dirty="0" smtClean="0"/>
              <a:t> Ops to get current AHAS reading prior to base departure, low-level segments, or when approaching airfield/training area</a:t>
            </a:r>
          </a:p>
          <a:p>
            <a:pPr eaLnBrk="1" hangingPunct="1"/>
            <a:r>
              <a:rPr lang="en-US" sz="2200" b="1" dirty="0" smtClean="0"/>
              <a:t>Utilize Unit Specific AHAS Web Pages</a:t>
            </a:r>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br>
              <a:rPr lang="en-US" dirty="0" smtClean="0">
                <a:solidFill>
                  <a:schemeClr val="bg1"/>
                </a:solidFill>
                <a:effectLst>
                  <a:outerShdw blurRad="38100" dist="38100" dir="2700000" algn="tl">
                    <a:srgbClr val="C0C0C0"/>
                  </a:outerShdw>
                </a:effectLst>
              </a:rPr>
            </a:br>
            <a:r>
              <a:rPr lang="en-US" sz="28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Unit Web Pages can include:</a:t>
            </a:r>
          </a:p>
          <a:p>
            <a:pPr lvl="1" eaLnBrk="1" hangingPunct="1"/>
            <a:r>
              <a:rPr lang="en-US" sz="2000" b="1" dirty="0" smtClean="0"/>
              <a:t>Transition bases </a:t>
            </a:r>
          </a:p>
          <a:p>
            <a:pPr lvl="1" eaLnBrk="1" hangingPunct="1"/>
            <a:r>
              <a:rPr lang="en-US" sz="2000" b="1" dirty="0" smtClean="0"/>
              <a:t>Flight routes</a:t>
            </a:r>
          </a:p>
          <a:p>
            <a:pPr lvl="1" eaLnBrk="1" hangingPunct="1"/>
            <a:r>
              <a:rPr lang="en-US" sz="2000" b="1" dirty="0" smtClean="0"/>
              <a:t>Ops and Range Areas</a:t>
            </a:r>
          </a:p>
          <a:p>
            <a:pPr lvl="1" eaLnBrk="1" hangingPunct="1"/>
            <a:r>
              <a:rPr lang="en-US" sz="2000" b="1" dirty="0" smtClean="0"/>
              <a:t>Specific data impacting mission</a:t>
            </a:r>
          </a:p>
          <a:p>
            <a:pPr eaLnBrk="1" hangingPunct="1"/>
            <a:r>
              <a:rPr lang="en-US" sz="2200" b="1" dirty="0" smtClean="0"/>
              <a:t>Unit Web Pages are ideal for:</a:t>
            </a:r>
          </a:p>
          <a:p>
            <a:pPr lvl="1" eaLnBrk="1" hangingPunct="1"/>
            <a:r>
              <a:rPr lang="en-US" sz="2000" b="1" dirty="0" smtClean="0"/>
              <a:t>Operations Supervisors</a:t>
            </a:r>
          </a:p>
          <a:p>
            <a:pPr lvl="1" eaLnBrk="1" hangingPunct="1"/>
            <a:r>
              <a:rPr lang="en-US" sz="2000" b="1" dirty="0" smtClean="0"/>
              <a:t>SOFs</a:t>
            </a:r>
          </a:p>
          <a:p>
            <a:pPr lvl="1" eaLnBrk="1" hangingPunct="1"/>
            <a:r>
              <a:rPr lang="en-US" sz="2000" b="1" dirty="0" smtClean="0"/>
              <a:t>Crews stepping to fly</a:t>
            </a:r>
          </a:p>
          <a:p>
            <a:pPr eaLnBrk="1" hangingPunct="1"/>
            <a:r>
              <a:rPr lang="en-US" sz="2200" b="1" dirty="0" smtClean="0"/>
              <a:t>Unit Web Pages can be tailored to suit user’s needs</a:t>
            </a:r>
          </a:p>
          <a:p>
            <a:pPr eaLnBrk="1" hangingPunct="1"/>
            <a:r>
              <a:rPr lang="en-US" sz="2200" b="1" dirty="0" smtClean="0"/>
              <a:t>Hazards do not display on unit web pages</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CONTACT INFORMATION</a:t>
            </a:r>
          </a:p>
        </p:txBody>
      </p:sp>
      <p:sp>
        <p:nvSpPr>
          <p:cNvPr id="27651" name="Rectangle 3"/>
          <p:cNvSpPr>
            <a:spLocks noGrp="1" noChangeArrowheads="1"/>
          </p:cNvSpPr>
          <p:nvPr>
            <p:ph idx="1"/>
          </p:nvPr>
        </p:nvSpPr>
        <p:spPr>
          <a:xfrm>
            <a:off x="457200" y="1447800"/>
            <a:ext cx="6019800" cy="4953000"/>
          </a:xfrm>
        </p:spPr>
        <p:txBody>
          <a:bodyPr>
            <a:normAutofit/>
          </a:bodyPr>
          <a:lstStyle/>
          <a:p>
            <a:pPr eaLnBrk="1" hangingPunct="1">
              <a:lnSpc>
                <a:spcPct val="90000"/>
              </a:lnSpc>
            </a:pPr>
            <a:r>
              <a:rPr lang="en-US" sz="2400" b="1" dirty="0" smtClean="0"/>
              <a:t>USAF BASH Team</a:t>
            </a:r>
          </a:p>
          <a:p>
            <a:pPr lvl="1" eaLnBrk="1" hangingPunct="1">
              <a:lnSpc>
                <a:spcPct val="90000"/>
              </a:lnSpc>
              <a:spcAft>
                <a:spcPts val="600"/>
              </a:spcAft>
            </a:pPr>
            <a:r>
              <a:rPr lang="en-US" sz="2000" b="1" dirty="0" smtClean="0"/>
              <a:t>Mr. Dan Sullivan, Branch Chief </a:t>
            </a:r>
            <a:r>
              <a:rPr lang="en-US" sz="1600" b="1" dirty="0" smtClean="0"/>
              <a:t>daniel.sullivan.26@us.af.mil</a:t>
            </a:r>
            <a:r>
              <a:rPr lang="en-US" sz="1600" b="1" dirty="0" smtClean="0"/>
              <a:t>, DSN 246-5674</a:t>
            </a:r>
          </a:p>
          <a:p>
            <a:pPr lvl="1">
              <a:lnSpc>
                <a:spcPct val="90000"/>
              </a:lnSpc>
              <a:spcAft>
                <a:spcPts val="600"/>
              </a:spcAft>
            </a:pPr>
            <a:r>
              <a:rPr lang="en-US" sz="2000" b="1" dirty="0" smtClean="0"/>
              <a:t>Mr. Ted Wilkens, Programs and Initiatives </a:t>
            </a:r>
            <a:r>
              <a:rPr lang="en-US" sz="1600" b="1" dirty="0" smtClean="0"/>
              <a:t>henry.wilkens.1@us.af.mil</a:t>
            </a:r>
            <a:r>
              <a:rPr lang="en-US" sz="1600" b="1" dirty="0" smtClean="0"/>
              <a:t>, </a:t>
            </a:r>
            <a:r>
              <a:rPr lang="en-US" sz="1600" b="1" dirty="0" smtClean="0"/>
              <a:t>DSN 246-5673</a:t>
            </a:r>
          </a:p>
          <a:p>
            <a:pPr lvl="1">
              <a:lnSpc>
                <a:spcPct val="90000"/>
              </a:lnSpc>
              <a:spcAft>
                <a:spcPts val="600"/>
              </a:spcAft>
            </a:pPr>
            <a:r>
              <a:rPr lang="en-US" sz="2000" b="1" dirty="0" smtClean="0"/>
              <a:t>Lt Tiffany Robertson, Wildlife Ecologist   </a:t>
            </a:r>
            <a:r>
              <a:rPr lang="en-US" sz="1600" b="1" dirty="0" smtClean="0"/>
              <a:t>tiffany.robertson@us.af.mil</a:t>
            </a:r>
            <a:r>
              <a:rPr lang="en-US" sz="2000" b="1" dirty="0" smtClean="0"/>
              <a:t>, </a:t>
            </a:r>
            <a:r>
              <a:rPr lang="en-US" sz="1600" b="1" dirty="0" smtClean="0"/>
              <a:t>DSN 246-5848</a:t>
            </a:r>
          </a:p>
          <a:p>
            <a:pPr lvl="1">
              <a:lnSpc>
                <a:spcPct val="90000"/>
              </a:lnSpc>
            </a:pPr>
            <a:r>
              <a:rPr lang="en-US" sz="2000" b="1" dirty="0" smtClean="0"/>
              <a:t>Commercial prefix is (505) 846-xxxx</a:t>
            </a:r>
          </a:p>
          <a:p>
            <a:pPr lvl="1" eaLnBrk="1" hangingPunct="1">
              <a:lnSpc>
                <a:spcPct val="90000"/>
              </a:lnSpc>
            </a:pPr>
            <a:endParaRPr lang="en-US" sz="2000" b="1" dirty="0" smtClean="0"/>
          </a:p>
          <a:p>
            <a:pPr eaLnBrk="1" hangingPunct="1">
              <a:lnSpc>
                <a:spcPct val="90000"/>
              </a:lnSpc>
            </a:pPr>
            <a:endParaRPr lang="en-US" sz="2000" b="1" dirty="0" smtClean="0"/>
          </a:p>
          <a:p>
            <a:pPr eaLnBrk="1" hangingPunct="1">
              <a:lnSpc>
                <a:spcPct val="90000"/>
              </a:lnSpc>
            </a:pPr>
            <a:r>
              <a:rPr lang="en-US" sz="2400" b="1" dirty="0" smtClean="0"/>
              <a:t>AHAS Personnel</a:t>
            </a:r>
          </a:p>
          <a:p>
            <a:pPr lvl="1" eaLnBrk="1" hangingPunct="1">
              <a:lnSpc>
                <a:spcPct val="90000"/>
              </a:lnSpc>
            </a:pPr>
            <a:r>
              <a:rPr lang="en-US" sz="2000" b="1" dirty="0" smtClean="0"/>
              <a:t>Mr. Ron White</a:t>
            </a:r>
          </a:p>
          <a:p>
            <a:pPr lvl="1" eaLnBrk="1" hangingPunct="1">
              <a:lnSpc>
                <a:spcPct val="90000"/>
              </a:lnSpc>
              <a:buFont typeface="Wingdings" pitchFamily="2" charset="2"/>
              <a:buNone/>
            </a:pPr>
            <a:r>
              <a:rPr lang="en-US" sz="2000" b="1" dirty="0" smtClean="0"/>
              <a:t>		</a:t>
            </a:r>
            <a:r>
              <a:rPr lang="en-US" sz="1600" b="1" dirty="0" smtClean="0"/>
              <a:t>ahas@detect-inc.com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noFill/>
          </a:ln>
        </p:spPr>
        <p:txBody>
          <a:bodyPr/>
          <a:lstStyle/>
          <a:p>
            <a:pPr eaLnBrk="1" hangingPunct="1">
              <a:defRPr/>
            </a:pPr>
            <a:r>
              <a:rPr lang="en-US" sz="3600" dirty="0" smtClean="0">
                <a:solidFill>
                  <a:schemeClr val="bg1"/>
                </a:solidFill>
                <a:effectLst>
                  <a:outerShdw blurRad="38100" dist="38100" dir="2700000" algn="tl">
                    <a:srgbClr val="C0C0C0"/>
                  </a:outerShdw>
                </a:effectLst>
              </a:rPr>
              <a:t>OVERVIEW</a:t>
            </a: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b="1" dirty="0" smtClean="0"/>
              <a:t>Background</a:t>
            </a:r>
          </a:p>
          <a:p>
            <a:pPr eaLnBrk="1" hangingPunct="1">
              <a:defRPr/>
            </a:pPr>
            <a:r>
              <a:rPr lang="en-US" b="1" dirty="0" smtClean="0"/>
              <a:t>Outputs</a:t>
            </a:r>
          </a:p>
          <a:p>
            <a:pPr eaLnBrk="1" hangingPunct="1">
              <a:defRPr/>
            </a:pPr>
            <a:r>
              <a:rPr lang="en-US" b="1" dirty="0" smtClean="0"/>
              <a:t>Current Conditions (current hour query)</a:t>
            </a:r>
          </a:p>
          <a:p>
            <a:pPr eaLnBrk="1" hangingPunct="1">
              <a:defRPr/>
            </a:pPr>
            <a:r>
              <a:rPr lang="en-US" b="1" dirty="0" smtClean="0"/>
              <a:t>Forecast Conditions </a:t>
            </a:r>
            <a:r>
              <a:rPr lang="en-US" b="1" dirty="0" smtClean="0"/>
              <a:t>(&gt;1 and </a:t>
            </a:r>
            <a:r>
              <a:rPr lang="en-US" b="1" dirty="0" smtClean="0">
                <a:cs typeface="Arial" charset="0"/>
              </a:rPr>
              <a:t>≤ </a:t>
            </a:r>
            <a:r>
              <a:rPr lang="en-US" b="1" dirty="0" smtClean="0"/>
              <a:t>24 hrs query)</a:t>
            </a:r>
          </a:p>
          <a:p>
            <a:pPr eaLnBrk="1" hangingPunct="1">
              <a:defRPr/>
            </a:pPr>
            <a:r>
              <a:rPr lang="en-US" b="1" dirty="0" smtClean="0"/>
              <a:t>Historical Conditions (&gt; 24 </a:t>
            </a:r>
            <a:r>
              <a:rPr lang="en-US" b="1" dirty="0" err="1" smtClean="0"/>
              <a:t>hr</a:t>
            </a:r>
            <a:r>
              <a:rPr lang="en-US" b="1" dirty="0" smtClean="0"/>
              <a:t> query)</a:t>
            </a:r>
          </a:p>
          <a:p>
            <a:pPr eaLnBrk="1" hangingPunct="1">
              <a:defRPr/>
            </a:pPr>
            <a:r>
              <a:rPr lang="en-US" b="1" dirty="0" smtClean="0"/>
              <a:t>Common Pitfalls</a:t>
            </a:r>
          </a:p>
          <a:p>
            <a:pPr eaLnBrk="1" hangingPunct="1">
              <a:defRPr/>
            </a:pPr>
            <a:r>
              <a:rPr lang="en-US" b="1" dirty="0" smtClean="0"/>
              <a:t>Best Practices </a:t>
            </a: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BACKGROUND</a:t>
            </a:r>
          </a:p>
        </p:txBody>
      </p:sp>
      <p:sp>
        <p:nvSpPr>
          <p:cNvPr id="6147" name="Text Box 4"/>
          <p:cNvSpPr>
            <a:spLocks noGrp="1" noChangeArrowheads="1"/>
          </p:cNvSpPr>
          <p:nvPr>
            <p:ph idx="1"/>
          </p:nvPr>
        </p:nvSpPr>
        <p:spPr>
          <a:xfrm>
            <a:off x="457200" y="1447800"/>
            <a:ext cx="8382000" cy="4876800"/>
          </a:xfrm>
          <a:noFill/>
        </p:spPr>
        <p:txBody>
          <a:bodyPr>
            <a:normAutofit fontScale="92500" lnSpcReduction="10000"/>
          </a:bodyPr>
          <a:lstStyle/>
          <a:p>
            <a:pPr marL="457200" indent="-457200" eaLnBrk="1" hangingPunct="1"/>
            <a:r>
              <a:rPr lang="en-US" sz="2200" b="1" dirty="0" smtClean="0"/>
              <a:t>Predicts bird movements within low level flight arena for the contiguous 48 states and Alaska </a:t>
            </a:r>
          </a:p>
          <a:p>
            <a:pPr marL="457200" indent="-457200" eaLnBrk="1" hangingPunct="1"/>
            <a:endParaRPr lang="en-US" sz="2200" b="1" dirty="0" smtClean="0"/>
          </a:p>
          <a:p>
            <a:pPr marL="457200" indent="-457200" eaLnBrk="1" hangingPunct="1"/>
            <a:r>
              <a:rPr lang="en-US" sz="2200" b="1" dirty="0" smtClean="0"/>
              <a:t>Found at http://www.usahas.com </a:t>
            </a:r>
          </a:p>
          <a:p>
            <a:pPr marL="457200" indent="-457200" eaLnBrk="1" hangingPunct="1">
              <a:buFont typeface="Wingdings" pitchFamily="2" charset="2"/>
              <a:buNone/>
            </a:pPr>
            <a:endParaRPr lang="en-US" sz="2200" b="1" dirty="0" smtClean="0"/>
          </a:p>
          <a:p>
            <a:pPr marL="457200" indent="-457200" eaLnBrk="1" hangingPunct="1"/>
            <a:r>
              <a:rPr lang="en-US" sz="2200" b="1" dirty="0" smtClean="0"/>
              <a:t>Uses filtered NEXRAD data, National Weather Service (NWS) Forecasts, Migratory Bird and Soaring Bird Forecast Models, and Bird Avoidance Model (BAM) to predict bird movements</a:t>
            </a:r>
          </a:p>
          <a:p>
            <a:pPr marL="457200" indent="-457200" eaLnBrk="1" hangingPunct="1">
              <a:buFont typeface="Wingdings" pitchFamily="2" charset="2"/>
              <a:buNone/>
            </a:pPr>
            <a:r>
              <a:rPr lang="en-US" sz="2200" b="1" dirty="0" smtClean="0"/>
              <a:t>  </a:t>
            </a:r>
          </a:p>
          <a:p>
            <a:pPr marL="457200" indent="-457200" eaLnBrk="1" hangingPunct="1"/>
            <a:r>
              <a:rPr lang="en-US" sz="2200" b="1" dirty="0" smtClean="0"/>
              <a:t>Provides CONUS and Alaska bird strike risk for:</a:t>
            </a:r>
          </a:p>
          <a:p>
            <a:pPr marL="914400" lvl="1" indent="-457200" eaLnBrk="1" hangingPunct="1"/>
            <a:r>
              <a:rPr lang="en-US" sz="2200" b="1" dirty="0" smtClean="0"/>
              <a:t>IR, VR, and SR routes</a:t>
            </a:r>
          </a:p>
          <a:p>
            <a:pPr marL="914400" lvl="1" indent="-457200" eaLnBrk="1" hangingPunct="1"/>
            <a:r>
              <a:rPr lang="en-US" sz="2200" b="1" dirty="0" smtClean="0"/>
              <a:t>Ranges and MOA’s</a:t>
            </a:r>
          </a:p>
          <a:p>
            <a:pPr marL="914400" lvl="1" indent="-457200" eaLnBrk="1" hangingPunct="1"/>
            <a:r>
              <a:rPr lang="en-US" sz="2200" b="1" dirty="0" smtClean="0"/>
              <a:t>Military and Civilian Airfields</a:t>
            </a:r>
          </a:p>
          <a:p>
            <a:pPr marL="914400" lvl="1" indent="-457200" eaLnBrk="1" hangingPunct="1"/>
            <a:r>
              <a:rPr lang="en-US" sz="22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dirty="0" smtClean="0">
                <a:solidFill>
                  <a:schemeClr val="bg1"/>
                </a:solidFill>
                <a:effectLst>
                  <a:outerShdw blurRad="38100" dist="38100" dir="2700000" algn="tl">
                    <a:srgbClr val="C0C0C0"/>
                  </a:outerShdw>
                </a:effectLst>
              </a:rPr>
              <a:t>BACKGROUND</a:t>
            </a:r>
            <a:endParaRPr lang="en-US" dirty="0" smtClean="0">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b="1" dirty="0" smtClean="0"/>
              <a:t>If you request information for: </a:t>
            </a:r>
            <a:endParaRPr lang="en-US" sz="1800" b="1" dirty="0" smtClean="0"/>
          </a:p>
          <a:p>
            <a:pPr marL="914400" lvl="1" indent="-457200" eaLnBrk="1" hangingPunct="1"/>
            <a:r>
              <a:rPr lang="en-US" sz="2000" b="1" u="sng" dirty="0" smtClean="0"/>
              <a:t>Current Hour</a:t>
            </a:r>
            <a:r>
              <a:rPr lang="en-US" sz="2000" b="1" dirty="0" smtClean="0"/>
              <a:t>:  risk is based on observations made by the NEXRAD weather radar system, data from the Migration &amp; Soaring Models or from the US BAM</a:t>
            </a:r>
            <a:endParaRPr lang="en-US" sz="2000" b="1" dirty="0" smtClean="0">
              <a:solidFill>
                <a:srgbClr val="FF0000"/>
              </a:solidFill>
            </a:endParaRPr>
          </a:p>
          <a:p>
            <a:pPr marL="914400" lvl="1" indent="-457200" eaLnBrk="1" hangingPunct="1">
              <a:buFont typeface="Wingdings" pitchFamily="2" charset="2"/>
              <a:buNone/>
            </a:pPr>
            <a:endParaRPr lang="en-US" sz="2000" b="1" dirty="0" smtClean="0"/>
          </a:p>
          <a:p>
            <a:pPr marL="914400" lvl="1" indent="-457200" eaLnBrk="1" hangingPunct="1"/>
            <a:r>
              <a:rPr lang="en-US" sz="2000" b="1" u="sng" dirty="0" smtClean="0"/>
              <a:t>Less Than 24 hrs </a:t>
            </a:r>
            <a:r>
              <a:rPr lang="en-US" sz="2000" b="1" u="sng" dirty="0" smtClean="0"/>
              <a:t>(&gt;1 and </a:t>
            </a:r>
            <a:r>
              <a:rPr lang="en-US" sz="2000" b="1" u="sng" dirty="0" smtClean="0">
                <a:cs typeface="Arial" charset="0"/>
              </a:rPr>
              <a:t>≤ </a:t>
            </a:r>
            <a:r>
              <a:rPr lang="en-US" sz="2000" b="1" u="sng" dirty="0" smtClean="0"/>
              <a:t>24 hrs query)</a:t>
            </a:r>
            <a:r>
              <a:rPr lang="en-US" sz="2000" b="1" dirty="0" smtClean="0"/>
              <a:t>:  risk is based on the Migration &amp; Soaring Models (with imbedded NWS data) or the US BAM.  These models forecast </a:t>
            </a:r>
            <a:r>
              <a:rPr lang="en-US" sz="2000" b="1" u="sng" dirty="0" smtClean="0"/>
              <a:t>conditions favorable</a:t>
            </a:r>
            <a:r>
              <a:rPr lang="en-US" sz="2000" b="1" dirty="0" smtClean="0"/>
              <a:t> for hazardous bird activity to be present</a:t>
            </a:r>
          </a:p>
          <a:p>
            <a:pPr marL="914400" lvl="1" indent="-457200" eaLnBrk="1" hangingPunct="1"/>
            <a:endParaRPr lang="en-US" sz="2000" b="1" dirty="0" smtClean="0"/>
          </a:p>
          <a:p>
            <a:pPr marL="914400" lvl="1" indent="-457200" eaLnBrk="1" hangingPunct="1"/>
            <a:r>
              <a:rPr lang="en-US" sz="2000" b="1" u="sng" dirty="0" smtClean="0"/>
              <a:t>More Than 24 hrs, or historical (&gt; 24 hour query or past conditions)</a:t>
            </a:r>
            <a:r>
              <a:rPr lang="en-US" sz="2000" b="1" dirty="0" smtClean="0"/>
              <a:t>:  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AHAS CENTRAL QUERY PAGE</a:t>
            </a:r>
          </a:p>
        </p:txBody>
      </p:sp>
      <p:sp>
        <p:nvSpPr>
          <p:cNvPr id="8195" name="Rectangle 3"/>
          <p:cNvSpPr>
            <a:spLocks noGrp="1" noChangeArrowheads="1"/>
          </p:cNvSpPr>
          <p:nvPr>
            <p:ph idx="1"/>
          </p:nvPr>
        </p:nvSpPr>
        <p:spPr>
          <a:xfrm>
            <a:off x="5562600" y="1371600"/>
            <a:ext cx="3352800" cy="5181600"/>
          </a:xfrm>
        </p:spPr>
        <p:txBody>
          <a:bodyPr>
            <a:normAutofit fontScale="70000" lnSpcReduction="20000"/>
          </a:bodyPr>
          <a:lstStyle/>
          <a:p>
            <a:pPr eaLnBrk="1" hangingPunct="1">
              <a:lnSpc>
                <a:spcPct val="90000"/>
              </a:lnSpc>
            </a:pPr>
            <a:r>
              <a:rPr lang="en-US" b="1"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AHAS now allows you to select  airfields based on the ICAO</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To request a unit specific page, contact the USAF BASH Team</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stretch>
            <a:fillRect/>
          </a:stretch>
        </p:blipFill>
        <p:spPr bwMode="auto">
          <a:xfrm>
            <a:off x="420686" y="1828800"/>
            <a:ext cx="5291395" cy="3844903"/>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a:off x="1752600" y="4419600"/>
            <a:ext cx="1139825" cy="0"/>
          </a:xfrm>
          <a:prstGeom prst="line">
            <a:avLst/>
          </a:prstGeom>
          <a:noFill/>
          <a:ln w="38100">
            <a:solidFill>
              <a:srgbClr val="800000"/>
            </a:solidFill>
            <a:round/>
            <a:headEnd/>
            <a:tailEnd type="triangle" w="med" len="med"/>
          </a:ln>
        </p:spPr>
        <p:txBody>
          <a:bodyPr/>
          <a:lstStyle/>
          <a:p>
            <a:endParaRPr lang="en-US" dirty="0"/>
          </a:p>
        </p:txBody>
      </p:sp>
      <p:sp>
        <p:nvSpPr>
          <p:cNvPr id="8205" name="Text Box 34"/>
          <p:cNvSpPr txBox="1">
            <a:spLocks noChangeArrowheads="1"/>
          </p:cNvSpPr>
          <p:nvPr/>
        </p:nvSpPr>
        <p:spPr bwMode="auto">
          <a:xfrm>
            <a:off x="2895600" y="4191000"/>
            <a:ext cx="2339975" cy="915988"/>
          </a:xfrm>
          <a:prstGeom prst="rect">
            <a:avLst/>
          </a:prstGeom>
          <a:noFill/>
          <a:ln w="9525">
            <a:noFill/>
            <a:miter lim="800000"/>
            <a:headEnd/>
            <a:tailEnd/>
          </a:ln>
        </p:spPr>
        <p:txBody>
          <a:bodyPr>
            <a:spAutoFit/>
          </a:bodyPr>
          <a:lstStyle/>
          <a:p>
            <a:pPr>
              <a:spcBef>
                <a:spcPct val="50000"/>
              </a:spcBef>
            </a:pPr>
            <a:r>
              <a:rPr lang="en-US" sz="1800" b="1" dirty="0">
                <a:latin typeface="+mn-lt"/>
              </a:rPr>
              <a:t>Select output as a table, </a:t>
            </a:r>
            <a:r>
              <a:rPr lang="en-US" sz="1800" b="1" dirty="0" smtClean="0">
                <a:latin typeface="+mn-lt"/>
              </a:rPr>
              <a:t>Google Map or Google </a:t>
            </a:r>
            <a:r>
              <a:rPr lang="en-US" sz="1800" b="1" dirty="0">
                <a:latin typeface="+mn-lt"/>
              </a:rPr>
              <a:t>Earth</a:t>
            </a:r>
          </a:p>
        </p:txBody>
      </p:sp>
      <p:sp>
        <p:nvSpPr>
          <p:cNvPr id="8206" name="Line 35"/>
          <p:cNvSpPr>
            <a:spLocks noChangeShapeType="1"/>
          </p:cNvSpPr>
          <p:nvPr/>
        </p:nvSpPr>
        <p:spPr bwMode="auto">
          <a:xfrm flipH="1" flipV="1">
            <a:off x="3276600" y="2057400"/>
            <a:ext cx="0" cy="1524001"/>
          </a:xfrm>
          <a:prstGeom prst="line">
            <a:avLst/>
          </a:prstGeom>
          <a:noFill/>
          <a:ln w="38100">
            <a:solidFill>
              <a:srgbClr val="800000"/>
            </a:solidFill>
            <a:round/>
            <a:headEnd/>
            <a:tailEnd type="triangle" w="med" len="med"/>
          </a:ln>
        </p:spPr>
        <p:txBody>
          <a:bodyPr/>
          <a:lstStyle/>
          <a:p>
            <a:endParaRPr lang="en-US" dirty="0"/>
          </a:p>
        </p:txBody>
      </p:sp>
      <p:sp>
        <p:nvSpPr>
          <p:cNvPr id="8207" name="Text Box 36"/>
          <p:cNvSpPr txBox="1">
            <a:spLocks noChangeArrowheads="1"/>
          </p:cNvSpPr>
          <p:nvPr/>
        </p:nvSpPr>
        <p:spPr bwMode="auto">
          <a:xfrm>
            <a:off x="2209800" y="3581400"/>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AHAS web page tabs</a:t>
            </a:r>
          </a:p>
        </p:txBody>
      </p:sp>
      <p:sp>
        <p:nvSpPr>
          <p:cNvPr id="16" name="TextBox 15"/>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232354" y="1522170"/>
            <a:ext cx="5606846" cy="4716248"/>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a:t>
            </a:r>
          </a:p>
        </p:txBody>
      </p:sp>
      <p:sp>
        <p:nvSpPr>
          <p:cNvPr id="9220" name="Rectangle 3"/>
          <p:cNvSpPr>
            <a:spLocks noGrp="1" noChangeArrowheads="1"/>
          </p:cNvSpPr>
          <p:nvPr>
            <p:ph idx="1"/>
          </p:nvPr>
        </p:nvSpPr>
        <p:spPr>
          <a:xfrm>
            <a:off x="228600" y="1371600"/>
            <a:ext cx="29718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1, 2</a:t>
            </a:r>
            <a:r>
              <a:rPr lang="en-US" sz="1800" b="1" dirty="0" smtClean="0"/>
              <a:t>), current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p>
          <a:p>
            <a:pPr eaLnBrk="1" hangingPunct="1"/>
            <a:r>
              <a:rPr lang="en-US" sz="1800" b="1" dirty="0" smtClean="0"/>
              <a:t>The results from NEXRAD will always be shown for the current hour(</a:t>
            </a:r>
            <a:r>
              <a:rPr lang="en-US" sz="1800" b="1" dirty="0" smtClean="0">
                <a:solidFill>
                  <a:srgbClr val="800000"/>
                </a:solidFill>
              </a:rPr>
              <a:t>7</a:t>
            </a:r>
            <a:r>
              <a:rPr lang="en-US" sz="1800" b="1" dirty="0" smtClean="0"/>
              <a:t>)</a:t>
            </a:r>
          </a:p>
          <a:p>
            <a:r>
              <a:rPr lang="en-US" sz="1800" b="1" dirty="0" smtClean="0"/>
              <a:t> AHAS also shows the nearest five other routes(</a:t>
            </a:r>
            <a:r>
              <a:rPr lang="en-US" sz="1800" b="1" dirty="0" smtClean="0">
                <a:solidFill>
                  <a:srgbClr val="800000"/>
                </a:solidFill>
              </a:rPr>
              <a:t>8</a:t>
            </a:r>
            <a:r>
              <a:rPr lang="en-US" sz="1800" b="1" dirty="0" smtClean="0"/>
              <a:t>)</a:t>
            </a:r>
          </a:p>
          <a:p>
            <a:r>
              <a:rPr lang="en-US" sz="1800" b="1" dirty="0" smtClean="0"/>
              <a:t>AHAS now shows hazards found along the route(</a:t>
            </a:r>
            <a:r>
              <a:rPr lang="en-US" sz="1800" b="1" dirty="0" smtClean="0">
                <a:solidFill>
                  <a:srgbClr val="800000"/>
                </a:solidFill>
              </a:rPr>
              <a:t>9</a:t>
            </a:r>
            <a:r>
              <a:rPr lang="en-US" sz="1800" b="1" dirty="0" smtClean="0"/>
              <a:t>)</a:t>
            </a:r>
          </a:p>
          <a:p>
            <a:pPr eaLnBrk="1" hangingPunct="1"/>
            <a:r>
              <a:rPr lang="en-US" sz="1800" b="1" dirty="0" smtClean="0"/>
              <a:t>Data auto updates every 6-10 minutes</a:t>
            </a:r>
          </a:p>
          <a:p>
            <a:pPr eaLnBrk="1" hangingPunct="1"/>
            <a:endParaRPr lang="en-US" dirty="0" smtClean="0"/>
          </a:p>
        </p:txBody>
      </p:sp>
      <p:sp>
        <p:nvSpPr>
          <p:cNvPr id="9221" name="Line 7"/>
          <p:cNvSpPr>
            <a:spLocks noChangeShapeType="1"/>
          </p:cNvSpPr>
          <p:nvPr/>
        </p:nvSpPr>
        <p:spPr bwMode="auto">
          <a:xfrm flipH="1" flipV="1">
            <a:off x="6781800" y="3200400"/>
            <a:ext cx="1066800" cy="13716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185835" y="2787196"/>
            <a:ext cx="363940" cy="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3733800" y="3733800"/>
            <a:ext cx="655092" cy="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V="1">
            <a:off x="4572000" y="4114800"/>
            <a:ext cx="0" cy="533400"/>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3428290" y="4419600"/>
            <a:ext cx="153109" cy="729360"/>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7772400" y="4495800"/>
            <a:ext cx="291153"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276600" y="5105044"/>
            <a:ext cx="291153"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4419600" y="4648200"/>
            <a:ext cx="291153"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4343400" y="3505200"/>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482460" y="256572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458200" y="3962400"/>
            <a:ext cx="291153"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7924800" y="3276600"/>
            <a:ext cx="609600" cy="7620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8" name="Text Box 21"/>
          <p:cNvSpPr txBox="1">
            <a:spLocks noChangeArrowheads="1"/>
          </p:cNvSpPr>
          <p:nvPr/>
        </p:nvSpPr>
        <p:spPr bwMode="auto">
          <a:xfrm>
            <a:off x="7162800" y="4495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H="1" flipV="1">
            <a:off x="6324600" y="3581400"/>
            <a:ext cx="887412" cy="1035370"/>
          </a:xfrm>
          <a:prstGeom prst="line">
            <a:avLst/>
          </a:prstGeom>
          <a:noFill/>
          <a:ln w="38100">
            <a:solidFill>
              <a:srgbClr val="800000"/>
            </a:solidFill>
            <a:round/>
            <a:headEnd/>
            <a:tailEnd type="triangle" w="med" len="med"/>
          </a:ln>
        </p:spPr>
        <p:txBody>
          <a:bodyPr/>
          <a:lstStyle/>
          <a:p>
            <a:endParaRPr lang="en-US" dirty="0"/>
          </a:p>
        </p:txBody>
      </p:sp>
      <p:sp>
        <p:nvSpPr>
          <p:cNvPr id="20" name="Text Box 21"/>
          <p:cNvSpPr txBox="1">
            <a:spLocks noChangeArrowheads="1"/>
          </p:cNvSpPr>
          <p:nvPr/>
        </p:nvSpPr>
        <p:spPr bwMode="auto">
          <a:xfrm>
            <a:off x="6248400" y="54864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H="1" flipV="1">
            <a:off x="5181600" y="4191000"/>
            <a:ext cx="1146102" cy="1358534"/>
          </a:xfrm>
          <a:prstGeom prst="line">
            <a:avLst/>
          </a:prstGeom>
          <a:noFill/>
          <a:ln w="38100">
            <a:solidFill>
              <a:srgbClr val="800000"/>
            </a:solidFill>
            <a:round/>
            <a:headEnd/>
            <a:tailEnd type="triangle" w="med" len="med"/>
          </a:ln>
        </p:spPr>
        <p:txBody>
          <a:bodyPr/>
          <a:lstStyle/>
          <a:p>
            <a:endParaRPr lang="en-US" dirty="0"/>
          </a:p>
        </p:txBody>
      </p:sp>
      <p:sp>
        <p:nvSpPr>
          <p:cNvPr id="22" name="Text Box 21"/>
          <p:cNvSpPr txBox="1">
            <a:spLocks noChangeArrowheads="1"/>
          </p:cNvSpPr>
          <p:nvPr/>
        </p:nvSpPr>
        <p:spPr bwMode="auto">
          <a:xfrm>
            <a:off x="6781800" y="4876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H="1" flipV="1">
            <a:off x="6096000" y="4038600"/>
            <a:ext cx="751762" cy="905848"/>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790302" y="1752600"/>
            <a:ext cx="5073392" cy="4392877"/>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12 Hr Table Output</a:t>
            </a:r>
          </a:p>
        </p:txBody>
      </p:sp>
      <p:sp>
        <p:nvSpPr>
          <p:cNvPr id="9220" name="Rectangle 3"/>
          <p:cNvSpPr>
            <a:spLocks noGrp="1" noChangeArrowheads="1"/>
          </p:cNvSpPr>
          <p:nvPr>
            <p:ph idx="1"/>
          </p:nvPr>
        </p:nvSpPr>
        <p:spPr>
          <a:xfrm>
            <a:off x="228600" y="1371600"/>
            <a:ext cx="32766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1, 2</a:t>
            </a:r>
            <a:r>
              <a:rPr lang="en-US" sz="1800" b="1" dirty="0" smtClean="0"/>
              <a: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p>
          <a:p>
            <a:pPr eaLnBrk="1" hangingPunct="1"/>
            <a:r>
              <a:rPr lang="en-US" sz="1800" b="1" dirty="0" smtClean="0"/>
              <a:t>NEXRAD risk is only available for the current hour</a:t>
            </a:r>
          </a:p>
          <a:p>
            <a:pPr eaLnBrk="1" hangingPunct="1"/>
            <a:r>
              <a:rPr lang="en-US" sz="1800" b="1" dirty="0" smtClean="0"/>
              <a:t>12 hours of risk will be shown starting at the selected hour</a:t>
            </a:r>
          </a:p>
          <a:p>
            <a:pPr eaLnBrk="1" hangingPunct="1"/>
            <a:r>
              <a:rPr lang="en-US" sz="1800" b="1" dirty="0" smtClean="0"/>
              <a:t>Scroll down for more hours (</a:t>
            </a:r>
            <a:r>
              <a:rPr lang="en-US" sz="1800" b="1" dirty="0" smtClean="0">
                <a:solidFill>
                  <a:srgbClr val="800000"/>
                </a:solidFill>
              </a:rPr>
              <a:t>7</a:t>
            </a:r>
            <a:r>
              <a:rPr lang="en-US" sz="1800" b="1" dirty="0" smtClean="0"/>
              <a:t>)</a:t>
            </a:r>
          </a:p>
          <a:p>
            <a:r>
              <a:rPr lang="en-US" sz="1800" b="1" dirty="0" smtClean="0"/>
              <a:t>No hazards or alternate routes are shown on the 12 hour web page</a:t>
            </a:r>
          </a:p>
          <a:p>
            <a:r>
              <a:rPr lang="en-US" sz="1800" b="1" dirty="0" smtClean="0"/>
              <a:t>Expect longer download times for expanded data</a:t>
            </a:r>
            <a:endParaRPr lang="en-US" b="1" dirty="0" smtClean="0"/>
          </a:p>
        </p:txBody>
      </p:sp>
      <p:sp>
        <p:nvSpPr>
          <p:cNvPr id="9221" name="Line 7"/>
          <p:cNvSpPr>
            <a:spLocks noChangeShapeType="1"/>
          </p:cNvSpPr>
          <p:nvPr/>
        </p:nvSpPr>
        <p:spPr bwMode="auto">
          <a:xfrm flipH="1" flipV="1">
            <a:off x="7010400" y="3429000"/>
            <a:ext cx="1524000" cy="11430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flipV="1">
            <a:off x="4343400" y="3124200"/>
            <a:ext cx="533399" cy="7620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4495800" y="3505200"/>
            <a:ext cx="437632" cy="27432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flipV="1">
            <a:off x="4953000" y="4114799"/>
            <a:ext cx="76200" cy="609599"/>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4036240" y="4419599"/>
            <a:ext cx="76180" cy="373521"/>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8458200" y="4419600"/>
            <a:ext cx="304718"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814950" y="4800600"/>
            <a:ext cx="304718"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4876800" y="4648200"/>
            <a:ext cx="304718"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4857232" y="3276600"/>
            <a:ext cx="304718"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800600" y="2971800"/>
            <a:ext cx="304718"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610601" y="3810000"/>
            <a:ext cx="304718"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8077199" y="3505200"/>
            <a:ext cx="609599" cy="4572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9" name="TextBox 18"/>
          <p:cNvSpPr txBox="1"/>
          <p:nvPr/>
        </p:nvSpPr>
        <p:spPr>
          <a:xfrm>
            <a:off x="8310598" y="5334000"/>
            <a:ext cx="300001" cy="369332"/>
          </a:xfrm>
          <a:prstGeom prst="rect">
            <a:avLst/>
          </a:prstGeom>
          <a:noFill/>
        </p:spPr>
        <p:txBody>
          <a:bodyPr wrap="square" rtlCol="0">
            <a:spAutoFit/>
          </a:bodyPr>
          <a:lstStyle/>
          <a:p>
            <a:r>
              <a:rPr lang="en-US" sz="1800" dirty="0" smtClean="0">
                <a:solidFill>
                  <a:srgbClr val="A50021"/>
                </a:solidFill>
              </a:rPr>
              <a:t>7</a:t>
            </a:r>
            <a:endParaRPr lang="en-US" dirty="0"/>
          </a:p>
        </p:txBody>
      </p:sp>
      <p:sp>
        <p:nvSpPr>
          <p:cNvPr id="20" name="Line 7"/>
          <p:cNvSpPr>
            <a:spLocks noChangeShapeType="1"/>
          </p:cNvSpPr>
          <p:nvPr/>
        </p:nvSpPr>
        <p:spPr bwMode="auto">
          <a:xfrm>
            <a:off x="8453404" y="5715001"/>
            <a:ext cx="4796" cy="3810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Table Output</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Risk determination</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The AHAS risk is determined based on the highest risk between the soaring model and the NEXRAD risk</a:t>
            </a:r>
          </a:p>
          <a:p>
            <a:r>
              <a:rPr lang="en-US" b="1" dirty="0"/>
              <a:t>If both the NEXRAD risk and the soaring data are not available, the AHAS risk will be based on the BAM</a:t>
            </a:r>
          </a:p>
          <a:p>
            <a:pPr lvl="1"/>
            <a:r>
              <a:rPr lang="en-US" b="1" dirty="0" smtClean="0"/>
              <a:t>If the NEXAD risk is missing and the soaring model is LOW, the AHAS risk will be based on the BAM</a:t>
            </a:r>
          </a:p>
          <a:p>
            <a:pPr lvl="1"/>
            <a:r>
              <a:rPr lang="en-US" b="1" dirty="0" smtClean="0"/>
              <a:t>If the soaring data is missing and the NEXRAD risk is LOW, the AHAS risk will be based on the BAM</a:t>
            </a:r>
          </a:p>
          <a:p>
            <a:r>
              <a:rPr lang="en-US" b="1" dirty="0" smtClean="0"/>
              <a:t>Missing NEXRAD data will be indicated on the web page as “NO DATA” in the NEXRAD column</a:t>
            </a:r>
          </a:p>
          <a:p>
            <a:r>
              <a:rPr lang="en-US" b="1" dirty="0" smtClean="0"/>
              <a:t>Missing soaring data will be indicated on the web page as “NO DATA” in the Height column</a:t>
            </a:r>
          </a:p>
          <a:p>
            <a:endParaRPr lang="en-US"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21250</TotalTime>
  <Words>1822</Words>
  <Application>Microsoft Office PowerPoint</Application>
  <PresentationFormat>On-screen Show (4:3)</PresentationFormat>
  <Paragraphs>263</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USAF</vt:lpstr>
      <vt:lpstr>Apex</vt:lpstr>
      <vt:lpstr>    Avian Hazard Advisory System (AHAS) Training Presentation    </vt:lpstr>
      <vt:lpstr>OBJECTIVE</vt:lpstr>
      <vt:lpstr>OVERVIEW</vt:lpstr>
      <vt:lpstr>BACKGROUND</vt:lpstr>
      <vt:lpstr>BACKGROUND</vt:lpstr>
      <vt:lpstr>AHAS CENTRAL QUERY PAGE</vt:lpstr>
      <vt:lpstr>Table Output</vt:lpstr>
      <vt:lpstr>12 Hr Table Output</vt:lpstr>
      <vt:lpstr>Table Output Risk determination</vt:lpstr>
      <vt:lpstr>MAP OUTPUT</vt:lpstr>
      <vt:lpstr>GOOGLE EARTH OUTPUT (available only on Google Earth enabled computers)</vt:lpstr>
      <vt:lpstr>CURRENT HOUR QUERY</vt:lpstr>
      <vt:lpstr>CURRENT HOUR QUERY Calculating NEXRAD risk</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COMMON PITFALLS</vt:lpstr>
      <vt:lpstr>BEST PRACTICES</vt:lpstr>
      <vt:lpstr>BEST PRACTICES (Unit Web Pages)</vt:lpstr>
      <vt:lpstr>CONTACT INFORMATION</vt:lpstr>
    </vt:vector>
  </TitlesOfParts>
  <Company>aet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ahasadmin</cp:lastModifiedBy>
  <cp:revision>296</cp:revision>
  <dcterms:created xsi:type="dcterms:W3CDTF">2003-08-27T19:58:00Z</dcterms:created>
  <dcterms:modified xsi:type="dcterms:W3CDTF">2014-06-20T19:43:44Z</dcterms:modified>
</cp:coreProperties>
</file>