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8" r:id="rId3"/>
    <p:sldId id="348" r:id="rId4"/>
    <p:sldId id="375"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8" r:id="rId24"/>
    <p:sldId id="367" r:id="rId25"/>
    <p:sldId id="369" r:id="rId26"/>
    <p:sldId id="370" r:id="rId27"/>
    <p:sldId id="371" r:id="rId28"/>
    <p:sldId id="372" r:id="rId29"/>
    <p:sldId id="374" r:id="rId30"/>
    <p:sldId id="373" r:id="rId31"/>
    <p:sldId id="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F"/>
    <a:srgbClr val="FE0000"/>
    <a:srgbClr val="D23217"/>
    <a:srgbClr val="260859"/>
    <a:srgbClr val="D43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97892-76B4-2410-787E-D15CB09F7742}" v="2" dt="2022-06-29T21:33:32.226"/>
    <p1510:client id="{3C51C3FF-7C1E-3866-EB69-FE5378B72CD8}" v="7" dt="2022-07-08T15:34:39.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0ADCE-2229-4EB1-813B-9FC918F1427C}" type="datetimeFigureOut">
              <a:rPr lang="en-GB" smtClean="0"/>
              <a:t>29/07/2022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FDF15-F29D-481E-8A88-F0C8AB0005F6}" type="slidenum">
              <a:rPr lang="en-GB" smtClean="0"/>
              <a:t>‹#›</a:t>
            </a:fld>
            <a:endParaRPr lang="en-GB"/>
          </a:p>
        </p:txBody>
      </p:sp>
    </p:spTree>
    <p:extLst>
      <p:ext uri="{BB962C8B-B14F-4D97-AF65-F5344CB8AC3E}">
        <p14:creationId xmlns:p14="http://schemas.microsoft.com/office/powerpoint/2010/main" val="253826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5C89-DD5B-4585-9F63-F86F56710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1D8C17-56C1-430D-BF52-B2D80B261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01381F-3757-45BE-9B2A-B0910083B207}"/>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5" name="Footer Placeholder 4">
            <a:extLst>
              <a:ext uri="{FF2B5EF4-FFF2-40B4-BE49-F238E27FC236}">
                <a16:creationId xmlns:a16="http://schemas.microsoft.com/office/drawing/2014/main" id="{0D2DF28C-E3BB-4699-BFF3-6E26A91BB2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A2559-EA77-439F-8803-595ECC1E39AE}"/>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252839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09AB-DAEF-42C6-B81D-B7E0706966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0D4462-928B-45FF-ADEC-7715BA1F6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5AD0BE-785A-49BA-B096-77282E4DBF62}"/>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5" name="Footer Placeholder 4">
            <a:extLst>
              <a:ext uri="{FF2B5EF4-FFF2-40B4-BE49-F238E27FC236}">
                <a16:creationId xmlns:a16="http://schemas.microsoft.com/office/drawing/2014/main" id="{41F8E101-96E8-401E-9900-96AE5036F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6BA546-A816-4DB8-9AF8-B57BC7664261}"/>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365216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C2E218-AA2D-4159-901B-52AA4E89C1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46F38E-78C2-4574-8C2E-CB4C7DBEC1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B14172-8AA1-4AA9-BC79-C64A6D0A9133}"/>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5" name="Footer Placeholder 4">
            <a:extLst>
              <a:ext uri="{FF2B5EF4-FFF2-40B4-BE49-F238E27FC236}">
                <a16:creationId xmlns:a16="http://schemas.microsoft.com/office/drawing/2014/main" id="{A34FD527-38D1-474C-AC1B-C820D9B174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8F8DCC-6D92-412E-94A5-4BC51FC8B552}"/>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374357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090C-072A-4725-A8BD-516F325069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B8523B-6615-4ACF-A549-E9718EAE3E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F35A01-E1DA-4578-8CD8-9E5425DD71A1}"/>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5" name="Footer Placeholder 4">
            <a:extLst>
              <a:ext uri="{FF2B5EF4-FFF2-40B4-BE49-F238E27FC236}">
                <a16:creationId xmlns:a16="http://schemas.microsoft.com/office/drawing/2014/main" id="{7CDC3E14-47E8-42EB-92BA-E7B6FA6C4C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54F4F3-E0D4-4E59-ADB0-6D62BD921107}"/>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317018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0BB6-6742-452E-A65D-C1E4FDBE5F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46E142-C0B5-476F-B245-00F7922941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E4C61-4FDB-4901-B336-5B15F5C8456B}"/>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5" name="Footer Placeholder 4">
            <a:extLst>
              <a:ext uri="{FF2B5EF4-FFF2-40B4-BE49-F238E27FC236}">
                <a16:creationId xmlns:a16="http://schemas.microsoft.com/office/drawing/2014/main" id="{503DB1EB-EF11-45F9-8678-854B0D6ABE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131A20-45AC-4657-8275-CB76FEF59C95}"/>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1100309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1A34-9800-4DCE-BE94-3AF6B924E9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A05240-8F49-44AF-BD69-FBBE648327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00AC79-DF2B-43F7-AC9D-AF9BAB7B0B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3407DF-AF48-44B1-8743-0ABEE6CE84D1}"/>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6" name="Footer Placeholder 5">
            <a:extLst>
              <a:ext uri="{FF2B5EF4-FFF2-40B4-BE49-F238E27FC236}">
                <a16:creationId xmlns:a16="http://schemas.microsoft.com/office/drawing/2014/main" id="{0B1B2CDD-5FF9-41D5-BAC4-5D0E472733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8DE3C4-617E-4396-9D81-75F892664D1A}"/>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278231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222B7-79D8-4E71-BBF4-325B25FEA1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838F33-039C-4A07-8B94-B1BFC5EF73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1B0F7D-FFB5-48DD-A511-05674CDA8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932F6EF-7E59-45EA-A5ED-BD6B000351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3556B-3BB8-4770-8D4F-0E68DD206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D8EDEE-F5D7-4FC8-9DD1-EDB02439768B}"/>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8" name="Footer Placeholder 7">
            <a:extLst>
              <a:ext uri="{FF2B5EF4-FFF2-40B4-BE49-F238E27FC236}">
                <a16:creationId xmlns:a16="http://schemas.microsoft.com/office/drawing/2014/main" id="{158ACDDC-C9A2-43CC-8677-89CE9FBEE5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7D7EB5-E7D5-4F98-9C90-362D12694588}"/>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136927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33F1-0354-4C3F-9376-1A0AE5C4BC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3D5CBB-40E8-4A01-8F2A-8B9E08E903A6}"/>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4" name="Footer Placeholder 3">
            <a:extLst>
              <a:ext uri="{FF2B5EF4-FFF2-40B4-BE49-F238E27FC236}">
                <a16:creationId xmlns:a16="http://schemas.microsoft.com/office/drawing/2014/main" id="{AE66B99D-6AF0-4451-A11B-CAD5DC389E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700828-CEAB-410F-B1BF-C7F358B15945}"/>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355405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A1D4C8-B3DD-4C56-B89E-ABE308097AE5}"/>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3" name="Footer Placeholder 2">
            <a:extLst>
              <a:ext uri="{FF2B5EF4-FFF2-40B4-BE49-F238E27FC236}">
                <a16:creationId xmlns:a16="http://schemas.microsoft.com/office/drawing/2014/main" id="{AF37E9EF-35A2-4249-8375-98629E7DD8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359523-F343-4016-BA9C-49E2873FC8AB}"/>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130375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477E-B8CA-498F-863A-88FE77FFA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60D07A-A76B-4CC0-AC89-7635AB4CEC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4C0C4D-B369-4173-81BA-679F8EAAD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33BEC-6CDB-4447-88CB-8D05D17199B4}"/>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6" name="Footer Placeholder 5">
            <a:extLst>
              <a:ext uri="{FF2B5EF4-FFF2-40B4-BE49-F238E27FC236}">
                <a16:creationId xmlns:a16="http://schemas.microsoft.com/office/drawing/2014/main" id="{C0F2CC14-2C0D-450F-A9DE-D41F933AA3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DA5333-5526-40A0-BA72-D4572717C781}"/>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840662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A104-6C36-4932-BD15-95FA38724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915E80-64EC-4D92-921F-F4BD980C7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F0B7EB-9150-41A3-A239-3C4E6C2B3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6EE6C8-92B6-4F9F-8C68-82E6224A8527}"/>
              </a:ext>
            </a:extLst>
          </p:cNvPr>
          <p:cNvSpPr>
            <a:spLocks noGrp="1"/>
          </p:cNvSpPr>
          <p:nvPr>
            <p:ph type="dt" sz="half" idx="10"/>
          </p:nvPr>
        </p:nvSpPr>
        <p:spPr/>
        <p:txBody>
          <a:bodyPr/>
          <a:lstStyle/>
          <a:p>
            <a:fld id="{CD529480-9F0E-4BB1-A800-10CF79A9ABCE}" type="datetimeFigureOut">
              <a:rPr lang="en-GB" smtClean="0"/>
              <a:t>29/07/2022</a:t>
            </a:fld>
            <a:endParaRPr lang="en-GB"/>
          </a:p>
        </p:txBody>
      </p:sp>
      <p:sp>
        <p:nvSpPr>
          <p:cNvPr id="6" name="Footer Placeholder 5">
            <a:extLst>
              <a:ext uri="{FF2B5EF4-FFF2-40B4-BE49-F238E27FC236}">
                <a16:creationId xmlns:a16="http://schemas.microsoft.com/office/drawing/2014/main" id="{E7FF234D-39F1-44EC-892F-0C285437A6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54B9E6-C0F8-4FD4-AC57-2AFF8D7954D0}"/>
              </a:ext>
            </a:extLst>
          </p:cNvPr>
          <p:cNvSpPr>
            <a:spLocks noGrp="1"/>
          </p:cNvSpPr>
          <p:nvPr>
            <p:ph type="sldNum" sz="quarter" idx="12"/>
          </p:nvPr>
        </p:nvSpPr>
        <p:spPr/>
        <p:txBody>
          <a:bodyPr/>
          <a:lstStyle/>
          <a:p>
            <a:fld id="{1B778CA4-4CEE-4938-BC10-55976642E945}" type="slidenum">
              <a:rPr lang="en-GB" smtClean="0"/>
              <a:t>‹#›</a:t>
            </a:fld>
            <a:endParaRPr lang="en-GB"/>
          </a:p>
        </p:txBody>
      </p:sp>
    </p:spTree>
    <p:extLst>
      <p:ext uri="{BB962C8B-B14F-4D97-AF65-F5344CB8AC3E}">
        <p14:creationId xmlns:p14="http://schemas.microsoft.com/office/powerpoint/2010/main" val="167264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CEED58-6694-4570-B105-E70D206BA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4C7D2A-9580-4140-9AAC-D12756E99C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77F91D-4F38-4CEB-AEDF-924B46BBB3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29480-9F0E-4BB1-A800-10CF79A9ABCE}" type="datetimeFigureOut">
              <a:rPr lang="en-GB" smtClean="0"/>
              <a:t>29/07/2022</a:t>
            </a:fld>
            <a:endParaRPr lang="en-GB"/>
          </a:p>
        </p:txBody>
      </p:sp>
      <p:sp>
        <p:nvSpPr>
          <p:cNvPr id="5" name="Footer Placeholder 4">
            <a:extLst>
              <a:ext uri="{FF2B5EF4-FFF2-40B4-BE49-F238E27FC236}">
                <a16:creationId xmlns:a16="http://schemas.microsoft.com/office/drawing/2014/main" id="{33C508CB-8539-406C-BA6E-A470CC60B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642FBF-2B51-461E-93EC-77917BD3A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78CA4-4CEE-4938-BC10-55976642E945}" type="slidenum">
              <a:rPr lang="en-GB" smtClean="0"/>
              <a:t>‹#›</a:t>
            </a:fld>
            <a:endParaRPr lang="en-GB"/>
          </a:p>
        </p:txBody>
      </p:sp>
    </p:spTree>
    <p:extLst>
      <p:ext uri="{BB962C8B-B14F-4D97-AF65-F5344CB8AC3E}">
        <p14:creationId xmlns:p14="http://schemas.microsoft.com/office/powerpoint/2010/main" val="2321925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etect-inc.com/" TargetMode="External"/><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hyperlink" Target="http://www.dronewatcher.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detect-inc.com/"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hyperlink" Target="http://www.dronewatcher.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detect-inc.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dronewatcher.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hyperlink" Target="https://www.usahas.com/" TargetMode="Externa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8B1AEA-5AF6-430A-BBE4-B7C9389FB535}"/>
              </a:ext>
            </a:extLst>
          </p:cNvPr>
          <p:cNvSpPr>
            <a:spLocks noGrp="1"/>
          </p:cNvSpPr>
          <p:nvPr>
            <p:ph type="subTitle" idx="1"/>
          </p:nvPr>
        </p:nvSpPr>
        <p:spPr>
          <a:xfrm>
            <a:off x="1" y="2024906"/>
            <a:ext cx="12191998" cy="1347467"/>
          </a:xfrm>
        </p:spPr>
        <p:txBody>
          <a:bodyPr>
            <a:noAutofit/>
          </a:bodyPr>
          <a:lstStyle/>
          <a:p>
            <a:r>
              <a:rPr lang="en-GB" sz="4400" dirty="0">
                <a:solidFill>
                  <a:schemeClr val="bg1">
                    <a:lumMod val="65000"/>
                  </a:schemeClr>
                </a:solidFill>
                <a:latin typeface="Impact" panose="020B0806030902050204" pitchFamily="34" charset="0"/>
              </a:rPr>
              <a:t>AVIAN HAZARD ADVISORY SYSTEM (AHAS)</a:t>
            </a:r>
          </a:p>
          <a:p>
            <a:r>
              <a:rPr lang="en-GB" sz="4400" dirty="0">
                <a:solidFill>
                  <a:schemeClr val="bg1">
                    <a:lumMod val="65000"/>
                  </a:schemeClr>
                </a:solidFill>
                <a:latin typeface="Impact" panose="020B0806030902050204" pitchFamily="34" charset="0"/>
              </a:rPr>
              <a:t>VALIDATION</a:t>
            </a:r>
          </a:p>
        </p:txBody>
      </p:sp>
      <p:pic>
        <p:nvPicPr>
          <p:cNvPr id="5" name="Picture 4">
            <a:extLst>
              <a:ext uri="{FF2B5EF4-FFF2-40B4-BE49-F238E27FC236}">
                <a16:creationId xmlns:a16="http://schemas.microsoft.com/office/drawing/2014/main" id="{4485B62B-C8A8-4A49-8688-F4FA3E77464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908" y="412387"/>
            <a:ext cx="3530850" cy="1360848"/>
          </a:xfrm>
          <a:prstGeom prst="rect">
            <a:avLst/>
          </a:prstGeom>
        </p:spPr>
      </p:pic>
      <p:cxnSp>
        <p:nvCxnSpPr>
          <p:cNvPr id="8" name="Straight Connector 7">
            <a:extLst>
              <a:ext uri="{FF2B5EF4-FFF2-40B4-BE49-F238E27FC236}">
                <a16:creationId xmlns:a16="http://schemas.microsoft.com/office/drawing/2014/main" id="{4231D221-1F23-4297-9C84-6A9FDDA41193}"/>
              </a:ext>
            </a:extLst>
          </p:cNvPr>
          <p:cNvCxnSpPr/>
          <p:nvPr/>
        </p:nvCxnSpPr>
        <p:spPr>
          <a:xfrm>
            <a:off x="0" y="5603846"/>
            <a:ext cx="12192000" cy="0"/>
          </a:xfrm>
          <a:prstGeom prst="line">
            <a:avLst/>
          </a:prstGeom>
          <a:ln w="57150">
            <a:solidFill>
              <a:srgbClr val="00308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936C64E-2CC6-4AF2-A723-6BA112F88A4F}"/>
              </a:ext>
            </a:extLst>
          </p:cNvPr>
          <p:cNvSpPr txBox="1"/>
          <p:nvPr/>
        </p:nvSpPr>
        <p:spPr>
          <a:xfrm>
            <a:off x="1397" y="5873691"/>
            <a:ext cx="12191999" cy="738664"/>
          </a:xfrm>
          <a:prstGeom prst="rect">
            <a:avLst/>
          </a:prstGeom>
          <a:noFill/>
        </p:spPr>
        <p:txBody>
          <a:bodyPr wrap="square" rtlCol="0">
            <a:spAutoFit/>
          </a:bodyPr>
          <a:lstStyle/>
          <a:p>
            <a:pPr algn="ctr"/>
            <a:r>
              <a:rPr lang="en-GB" sz="1400" dirty="0">
                <a:solidFill>
                  <a:schemeClr val="bg1"/>
                </a:solidFill>
                <a:latin typeface="Myriad Pro" panose="020B0503030403020204" pitchFamily="34" charset="0"/>
              </a:rPr>
              <a:t>Florida : California : Hawaii : Calgary : London : Beijing</a:t>
            </a:r>
          </a:p>
          <a:p>
            <a:pPr algn="ctr"/>
            <a:r>
              <a:rPr lang="en-GB" sz="1400" b="1" dirty="0">
                <a:solidFill>
                  <a:schemeClr val="bg1">
                    <a:lumMod val="65000"/>
                  </a:schemeClr>
                </a:solidFill>
                <a:latin typeface="Myriad Pro" panose="020B0503030403020204" pitchFamily="34" charset="0"/>
                <a:hlinkClick r:id="rId3">
                  <a:extLst>
                    <a:ext uri="{A12FA001-AC4F-418D-AE19-62706E023703}">
                      <ahyp:hlinkClr xmlns:ahyp="http://schemas.microsoft.com/office/drawing/2018/hyperlinkcolor" val="tx"/>
                    </a:ext>
                  </a:extLst>
                </a:hlinkClick>
              </a:rPr>
              <a:t>www.detect-inc.com</a:t>
            </a:r>
            <a:r>
              <a:rPr lang="en-GB" sz="1400" b="1" dirty="0">
                <a:solidFill>
                  <a:schemeClr val="bg1">
                    <a:lumMod val="65000"/>
                  </a:schemeClr>
                </a:solidFill>
                <a:latin typeface="Myriad Pro" panose="020B0503030403020204" pitchFamily="34" charset="0"/>
              </a:rPr>
              <a:t>     </a:t>
            </a:r>
            <a:r>
              <a:rPr lang="en-GB" sz="1400" b="1" dirty="0">
                <a:solidFill>
                  <a:schemeClr val="bg1">
                    <a:lumMod val="65000"/>
                  </a:schemeClr>
                </a:solidFill>
                <a:latin typeface="Myriad Pro" panose="020B0503030403020204" pitchFamily="34" charset="0"/>
                <a:hlinkClick r:id="rId4">
                  <a:extLst>
                    <a:ext uri="{A12FA001-AC4F-418D-AE19-62706E023703}">
                      <ahyp:hlinkClr xmlns:ahyp="http://schemas.microsoft.com/office/drawing/2018/hyperlinkcolor" val="tx"/>
                    </a:ext>
                  </a:extLst>
                </a:hlinkClick>
              </a:rPr>
              <a:t>www.dronewatcher.com</a:t>
            </a:r>
            <a:r>
              <a:rPr lang="en-GB" sz="1400" b="1" dirty="0">
                <a:solidFill>
                  <a:schemeClr val="bg1">
                    <a:lumMod val="65000"/>
                  </a:schemeClr>
                </a:solidFill>
                <a:latin typeface="Myriad Pro" panose="020B0503030403020204" pitchFamily="34" charset="0"/>
              </a:rPr>
              <a:t> </a:t>
            </a:r>
          </a:p>
          <a:p>
            <a:pPr algn="ctr"/>
            <a:r>
              <a:rPr lang="en-GB" sz="1400" dirty="0">
                <a:solidFill>
                  <a:schemeClr val="bg1"/>
                </a:solidFill>
                <a:latin typeface="Myriad Pro" panose="020B0503030403020204" pitchFamily="34" charset="0"/>
              </a:rPr>
              <a:t>Copyright 2022, DeTect, Inc, All Rights Reserved</a:t>
            </a:r>
          </a:p>
        </p:txBody>
      </p:sp>
      <p:pic>
        <p:nvPicPr>
          <p:cNvPr id="7" name="Google Shape;301;p30" descr="BASH Logo.jpg">
            <a:extLst>
              <a:ext uri="{FF2B5EF4-FFF2-40B4-BE49-F238E27FC236}">
                <a16:creationId xmlns:a16="http://schemas.microsoft.com/office/drawing/2014/main" id="{A369FC69-9533-2B58-4FB8-E60C091DE9CA}"/>
              </a:ext>
            </a:extLst>
          </p:cNvPr>
          <p:cNvPicPr preferRelativeResize="0"/>
          <p:nvPr/>
        </p:nvPicPr>
        <p:blipFill rotWithShape="1">
          <a:blip r:embed="rId5">
            <a:alphaModFix/>
          </a:blip>
          <a:srcRect/>
          <a:stretch/>
        </p:blipFill>
        <p:spPr>
          <a:xfrm>
            <a:off x="2549092" y="3490117"/>
            <a:ext cx="1900063" cy="2002984"/>
          </a:xfrm>
          <a:prstGeom prst="rect">
            <a:avLst/>
          </a:prstGeom>
          <a:noFill/>
          <a:ln>
            <a:noFill/>
          </a:ln>
        </p:spPr>
      </p:pic>
      <p:pic>
        <p:nvPicPr>
          <p:cNvPr id="10" name="Picture 9">
            <a:extLst>
              <a:ext uri="{FF2B5EF4-FFF2-40B4-BE49-F238E27FC236}">
                <a16:creationId xmlns:a16="http://schemas.microsoft.com/office/drawing/2014/main" id="{26B2FCEA-BDAA-7918-2A56-5D7BDA5312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0776" y="3640609"/>
            <a:ext cx="1662573" cy="1640405"/>
          </a:xfrm>
          <a:prstGeom prst="rect">
            <a:avLst/>
          </a:prstGeom>
        </p:spPr>
      </p:pic>
      <p:grpSp>
        <p:nvGrpSpPr>
          <p:cNvPr id="14" name="Group 13">
            <a:extLst>
              <a:ext uri="{FF2B5EF4-FFF2-40B4-BE49-F238E27FC236}">
                <a16:creationId xmlns:a16="http://schemas.microsoft.com/office/drawing/2014/main" id="{5CC3F46C-E6C0-1030-228B-A532679C87BC}"/>
              </a:ext>
            </a:extLst>
          </p:cNvPr>
          <p:cNvGrpSpPr/>
          <p:nvPr/>
        </p:nvGrpSpPr>
        <p:grpSpPr>
          <a:xfrm>
            <a:off x="4790114" y="3765816"/>
            <a:ext cx="2667699" cy="1384999"/>
            <a:chOff x="1224793" y="3540154"/>
            <a:chExt cx="2843868" cy="1476461"/>
          </a:xfrm>
        </p:grpSpPr>
        <p:sp>
          <p:nvSpPr>
            <p:cNvPr id="13" name="Rectangle 12">
              <a:extLst>
                <a:ext uri="{FF2B5EF4-FFF2-40B4-BE49-F238E27FC236}">
                  <a16:creationId xmlns:a16="http://schemas.microsoft.com/office/drawing/2014/main" id="{8FFDE9C0-5468-CDCA-1612-22EA8F73673A}"/>
                </a:ext>
              </a:extLst>
            </p:cNvPr>
            <p:cNvSpPr/>
            <p:nvPr/>
          </p:nvSpPr>
          <p:spPr>
            <a:xfrm>
              <a:off x="1224793" y="3540154"/>
              <a:ext cx="2843868" cy="1476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9B6AF6DD-19A0-3CF0-CA90-7AB63F1C1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2599" y="3764826"/>
              <a:ext cx="2448255" cy="1027116"/>
            </a:xfrm>
            <a:prstGeom prst="rect">
              <a:avLst/>
            </a:prstGeom>
          </p:spPr>
        </p:pic>
      </p:grpSp>
    </p:spTree>
    <p:extLst>
      <p:ext uri="{BB962C8B-B14F-4D97-AF65-F5344CB8AC3E}">
        <p14:creationId xmlns:p14="http://schemas.microsoft.com/office/powerpoint/2010/main" val="203791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6479344" y="1491635"/>
            <a:ext cx="4499663"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326"/>
              </a:spcBef>
              <a:buSzPct val="65023"/>
              <a:buNone/>
            </a:pPr>
            <a:r>
              <a:rPr lang="en-GB" sz="2400" dirty="0"/>
              <a:t>After the mosaics are created, the percentage of the polygon that has biological activity and the average </a:t>
            </a:r>
            <a:r>
              <a:rPr lang="en-GB" sz="2400" dirty="0" err="1"/>
              <a:t>dBZ</a:t>
            </a:r>
            <a:r>
              <a:rPr lang="en-GB" sz="2400" dirty="0"/>
              <a:t> value of the NEXRAD return are extracted for each flying area.</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8</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EXTRACTION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Picture 19">
            <a:extLst>
              <a:ext uri="{FF2B5EF4-FFF2-40B4-BE49-F238E27FC236}">
                <a16:creationId xmlns:a16="http://schemas.microsoft.com/office/drawing/2014/main" id="{CE8F0EFB-ACD6-4678-3B5E-3962760706FF}"/>
              </a:ext>
            </a:extLst>
          </p:cNvPr>
          <p:cNvPicPr>
            <a:picLocks noChangeAspect="1"/>
          </p:cNvPicPr>
          <p:nvPr/>
        </p:nvPicPr>
        <p:blipFill>
          <a:blip r:embed="rId6"/>
          <a:stretch>
            <a:fillRect/>
          </a:stretch>
        </p:blipFill>
        <p:spPr>
          <a:xfrm>
            <a:off x="4341375" y="3871901"/>
            <a:ext cx="4997325" cy="246476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8C2DAAB-16C7-F1EA-D5CB-756CB311A78E}"/>
              </a:ext>
            </a:extLst>
          </p:cNvPr>
          <p:cNvPicPr>
            <a:picLocks noChangeAspect="1"/>
          </p:cNvPicPr>
          <p:nvPr/>
        </p:nvPicPr>
        <p:blipFill>
          <a:blip r:embed="rId7"/>
          <a:stretch>
            <a:fillRect/>
          </a:stretch>
        </p:blipFill>
        <p:spPr>
          <a:xfrm>
            <a:off x="528506" y="1480288"/>
            <a:ext cx="5233156" cy="2581076"/>
          </a:xfrm>
          <a:prstGeom prst="rect">
            <a:avLst/>
          </a:prstGeom>
          <a:effectLst>
            <a:glow rad="127000">
              <a:schemeClr val="bg1"/>
            </a:glow>
          </a:effectLst>
        </p:spPr>
      </p:pic>
      <p:sp>
        <p:nvSpPr>
          <p:cNvPr id="23" name="Arrow: Right 22">
            <a:extLst>
              <a:ext uri="{FF2B5EF4-FFF2-40B4-BE49-F238E27FC236}">
                <a16:creationId xmlns:a16="http://schemas.microsoft.com/office/drawing/2014/main" id="{C478C1C2-0D45-F4B2-69C8-E68CEBF6F1F3}"/>
              </a:ext>
            </a:extLst>
          </p:cNvPr>
          <p:cNvSpPr/>
          <p:nvPr/>
        </p:nvSpPr>
        <p:spPr>
          <a:xfrm rot="1775341">
            <a:off x="4407576" y="3708261"/>
            <a:ext cx="729695" cy="460860"/>
          </a:xfrm>
          <a:prstGeom prst="rightArrow">
            <a:avLst/>
          </a:prstGeom>
          <a:solidFill>
            <a:srgbClr val="0030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77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356015"/>
            <a:ext cx="10137064" cy="495034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260859"/>
              </a:buClr>
            </a:pPr>
            <a:r>
              <a:rPr lang="en-GB" sz="2400">
                <a:latin typeface="Myriad Pro"/>
                <a:ea typeface="Roboto Light"/>
              </a:rPr>
              <a:t>The risk is determined by the Operation Risk Management </a:t>
            </a:r>
            <a:r>
              <a:rPr lang="en-GB" sz="2400" dirty="0">
                <a:latin typeface="Myriad Pro"/>
                <a:ea typeface="Roboto Light"/>
              </a:rPr>
              <a:t>chart (ORM).</a:t>
            </a:r>
          </a:p>
          <a:p>
            <a:pPr marL="342900" indent="-342900">
              <a:spcBef>
                <a:spcPts val="0"/>
              </a:spcBef>
              <a:buClr>
                <a:srgbClr val="00308F"/>
              </a:buClr>
              <a:buFont typeface="Wingdings" panose="05000000000000000000" pitchFamily="2" charset="2"/>
              <a:buChar char="§"/>
            </a:pPr>
            <a:r>
              <a:rPr lang="en-GB" sz="2000" dirty="0">
                <a:latin typeface="Myriad Pro" panose="020B0503030403020204" pitchFamily="34" charset="0"/>
                <a:ea typeface="Roboto Light" panose="02000000000000000000" pitchFamily="2" charset="0"/>
              </a:rPr>
              <a:t>Probability is a function of the percentage of pixels with biological radar returns within any risk polygon (MOA, Route Segment, Airfield).</a:t>
            </a:r>
          </a:p>
          <a:p>
            <a:pPr marL="342900" indent="-342900">
              <a:spcBef>
                <a:spcPts val="0"/>
              </a:spcBef>
              <a:buClr>
                <a:srgbClr val="00308F"/>
              </a:buClr>
              <a:buFont typeface="Wingdings" panose="05000000000000000000" pitchFamily="2" charset="2"/>
              <a:buChar char="§"/>
            </a:pPr>
            <a:r>
              <a:rPr lang="en-GB" sz="2000" dirty="0">
                <a:latin typeface="Myriad Pro" panose="020B0503030403020204" pitchFamily="34" charset="0"/>
                <a:ea typeface="Roboto Light" panose="02000000000000000000" pitchFamily="2" charset="0"/>
              </a:rPr>
              <a:t>Severity of outcome is a function of the average reflectivity(</a:t>
            </a:r>
            <a:r>
              <a:rPr lang="en-GB" sz="2000" dirty="0" err="1">
                <a:latin typeface="Myriad Pro" panose="020B0503030403020204" pitchFamily="34" charset="0"/>
                <a:ea typeface="Roboto Light" panose="02000000000000000000" pitchFamily="2" charset="0"/>
              </a:rPr>
              <a:t>dBZ</a:t>
            </a:r>
            <a:r>
              <a:rPr lang="en-GB" sz="2000" dirty="0">
                <a:latin typeface="Myriad Pro" panose="020B0503030403020204" pitchFamily="34" charset="0"/>
                <a:ea typeface="Roboto Light" panose="02000000000000000000" pitchFamily="2" charset="0"/>
              </a:rPr>
              <a:t>) values within the risk polygon.</a:t>
            </a:r>
          </a:p>
          <a:p>
            <a:pPr marL="342900" indent="-342900">
              <a:spcBef>
                <a:spcPts val="0"/>
              </a:spcBef>
              <a:buClr>
                <a:srgbClr val="00308F"/>
              </a:buClr>
              <a:buFont typeface="Wingdings" panose="05000000000000000000" pitchFamily="2" charset="2"/>
              <a:buChar char="§"/>
            </a:pPr>
            <a:r>
              <a:rPr lang="en-GB" sz="2000" dirty="0">
                <a:latin typeface="Myriad Pro" panose="020B0503030403020204" pitchFamily="34" charset="0"/>
                <a:ea typeface="Roboto Light" panose="02000000000000000000" pitchFamily="2" charset="0"/>
              </a:rPr>
              <a:t>The higher the reflectivity values, the greater the biomass in that area of airspace.</a:t>
            </a:r>
          </a:p>
          <a:p>
            <a:pPr marL="342900" indent="-342900">
              <a:spcBef>
                <a:spcPts val="0"/>
              </a:spcBef>
              <a:buClr>
                <a:srgbClr val="00308F"/>
              </a:buClr>
              <a:buFont typeface="Wingdings" panose="05000000000000000000" pitchFamily="2" charset="2"/>
              <a:buChar char="§"/>
            </a:pPr>
            <a:r>
              <a:rPr lang="en-GB" sz="2000" dirty="0">
                <a:latin typeface="Myriad Pro" panose="020B0503030403020204" pitchFamily="34" charset="0"/>
                <a:ea typeface="Roboto Light" panose="02000000000000000000" pitchFamily="2" charset="0"/>
              </a:rPr>
              <a:t>&lt;= 300 = Low, &gt; 4000 = Severe</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9</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ORM</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50C1370-BFFD-3C50-7E54-3F4DFBCE8160}"/>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C2BC3F27-5E40-2599-E1FE-555E18887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D44EEC02-98DD-09B4-3136-1C992016C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graphicFrame>
        <p:nvGraphicFramePr>
          <p:cNvPr id="2" name="Table 2">
            <a:extLst>
              <a:ext uri="{FF2B5EF4-FFF2-40B4-BE49-F238E27FC236}">
                <a16:creationId xmlns:a16="http://schemas.microsoft.com/office/drawing/2014/main" id="{D46B58B6-82F1-5826-C2AB-0C412E64AC76}"/>
              </a:ext>
            </a:extLst>
          </p:cNvPr>
          <p:cNvGraphicFramePr>
            <a:graphicFrameLocks noGrp="1"/>
          </p:cNvGraphicFramePr>
          <p:nvPr>
            <p:extLst>
              <p:ext uri="{D42A27DB-BD31-4B8C-83A1-F6EECF244321}">
                <p14:modId xmlns:p14="http://schemas.microsoft.com/office/powerpoint/2010/main" val="1839528200"/>
              </p:ext>
            </p:extLst>
          </p:nvPr>
        </p:nvGraphicFramePr>
        <p:xfrm>
          <a:off x="1874617" y="3806391"/>
          <a:ext cx="8128002" cy="29514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078188895"/>
                    </a:ext>
                  </a:extLst>
                </a:gridCol>
                <a:gridCol w="1354667">
                  <a:extLst>
                    <a:ext uri="{9D8B030D-6E8A-4147-A177-3AD203B41FA5}">
                      <a16:colId xmlns:a16="http://schemas.microsoft.com/office/drawing/2014/main" val="878991396"/>
                    </a:ext>
                  </a:extLst>
                </a:gridCol>
                <a:gridCol w="1354667">
                  <a:extLst>
                    <a:ext uri="{9D8B030D-6E8A-4147-A177-3AD203B41FA5}">
                      <a16:colId xmlns:a16="http://schemas.microsoft.com/office/drawing/2014/main" val="857708308"/>
                    </a:ext>
                  </a:extLst>
                </a:gridCol>
                <a:gridCol w="1354667">
                  <a:extLst>
                    <a:ext uri="{9D8B030D-6E8A-4147-A177-3AD203B41FA5}">
                      <a16:colId xmlns:a16="http://schemas.microsoft.com/office/drawing/2014/main" val="4284218466"/>
                    </a:ext>
                  </a:extLst>
                </a:gridCol>
                <a:gridCol w="1354667">
                  <a:extLst>
                    <a:ext uri="{9D8B030D-6E8A-4147-A177-3AD203B41FA5}">
                      <a16:colId xmlns:a16="http://schemas.microsoft.com/office/drawing/2014/main" val="3592464707"/>
                    </a:ext>
                  </a:extLst>
                </a:gridCol>
                <a:gridCol w="1354667">
                  <a:extLst>
                    <a:ext uri="{9D8B030D-6E8A-4147-A177-3AD203B41FA5}">
                      <a16:colId xmlns:a16="http://schemas.microsoft.com/office/drawing/2014/main" val="4169641547"/>
                    </a:ext>
                  </a:extLst>
                </a:gridCol>
              </a:tblGrid>
              <a:tr h="370840">
                <a:tc>
                  <a:txBody>
                    <a:bodyPr/>
                    <a:lstStyle/>
                    <a:p>
                      <a:endParaRPr lang="en-GB" dirty="0">
                        <a:latin typeface="Myriad Pro" panose="020B0503030403020204" pitchFamily="34" charset="0"/>
                      </a:endParaRPr>
                    </a:p>
                  </a:txBody>
                  <a:tcPr>
                    <a:solidFill>
                      <a:srgbClr val="00308F"/>
                    </a:solidFill>
                  </a:tcPr>
                </a:tc>
                <a:tc gridSpan="5">
                  <a:txBody>
                    <a:bodyPr/>
                    <a:lstStyle/>
                    <a:p>
                      <a:pPr algn="ctr"/>
                      <a:r>
                        <a:rPr lang="en-GB" sz="2000" b="0" dirty="0">
                          <a:latin typeface="Myriad Pro" panose="020B0503030403020204" pitchFamily="34" charset="0"/>
                        </a:rPr>
                        <a:t>Probability</a:t>
                      </a:r>
                    </a:p>
                  </a:txBody>
                  <a:tcPr>
                    <a:solidFill>
                      <a:srgbClr val="00308F"/>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401935371"/>
                  </a:ext>
                </a:extLst>
              </a:tr>
              <a:tr h="370840">
                <a:tc>
                  <a:txBody>
                    <a:bodyPr/>
                    <a:lstStyle/>
                    <a:p>
                      <a:pPr algn="ctr"/>
                      <a:r>
                        <a:rPr lang="en-GB" sz="2000" dirty="0">
                          <a:solidFill>
                            <a:schemeClr val="bg1"/>
                          </a:solidFill>
                          <a:latin typeface="Myriad Pro" panose="020B0503030403020204" pitchFamily="34" charset="0"/>
                        </a:rPr>
                        <a:t>Severity (z</a:t>
                      </a:r>
                      <a:r>
                        <a:rPr lang="en-GB" dirty="0">
                          <a:solidFill>
                            <a:schemeClr val="bg1"/>
                          </a:solidFill>
                          <a:latin typeface="Myriad Pro" panose="020B0503030403020204" pitchFamily="34" charset="0"/>
                        </a:rPr>
                        <a:t>)</a:t>
                      </a:r>
                    </a:p>
                  </a:txBody>
                  <a:tcPr>
                    <a:solidFill>
                      <a:srgbClr val="00308F"/>
                    </a:solidFill>
                  </a:tcPr>
                </a:tc>
                <a:tc>
                  <a:txBody>
                    <a:bodyPr/>
                    <a:lstStyle/>
                    <a:p>
                      <a:pPr algn="ctr"/>
                      <a:r>
                        <a:rPr lang="en-GB" dirty="0">
                          <a:solidFill>
                            <a:schemeClr val="bg1"/>
                          </a:solidFill>
                          <a:latin typeface="Myriad Pro" panose="020B0503030403020204" pitchFamily="34" charset="0"/>
                        </a:rPr>
                        <a:t>20</a:t>
                      </a:r>
                    </a:p>
                  </a:txBody>
                  <a:tcPr>
                    <a:solidFill>
                      <a:srgbClr val="00308F"/>
                    </a:solidFill>
                  </a:tcPr>
                </a:tc>
                <a:tc>
                  <a:txBody>
                    <a:bodyPr/>
                    <a:lstStyle/>
                    <a:p>
                      <a:pPr algn="ctr"/>
                      <a:r>
                        <a:rPr lang="en-GB" dirty="0">
                          <a:solidFill>
                            <a:schemeClr val="bg1"/>
                          </a:solidFill>
                          <a:latin typeface="Myriad Pro" panose="020B0503030403020204" pitchFamily="34" charset="0"/>
                        </a:rPr>
                        <a:t>40</a:t>
                      </a:r>
                    </a:p>
                  </a:txBody>
                  <a:tcPr>
                    <a:solidFill>
                      <a:srgbClr val="00308F"/>
                    </a:solidFill>
                  </a:tcPr>
                </a:tc>
                <a:tc>
                  <a:txBody>
                    <a:bodyPr/>
                    <a:lstStyle/>
                    <a:p>
                      <a:pPr algn="ctr"/>
                      <a:r>
                        <a:rPr lang="en-GB" dirty="0">
                          <a:solidFill>
                            <a:schemeClr val="bg1"/>
                          </a:solidFill>
                          <a:latin typeface="Myriad Pro" panose="020B0503030403020204" pitchFamily="34" charset="0"/>
                        </a:rPr>
                        <a:t>60</a:t>
                      </a:r>
                    </a:p>
                  </a:txBody>
                  <a:tcPr>
                    <a:solidFill>
                      <a:srgbClr val="00308F"/>
                    </a:solidFill>
                  </a:tcPr>
                </a:tc>
                <a:tc>
                  <a:txBody>
                    <a:bodyPr/>
                    <a:lstStyle/>
                    <a:p>
                      <a:pPr algn="ctr"/>
                      <a:r>
                        <a:rPr lang="en-GB" dirty="0">
                          <a:solidFill>
                            <a:schemeClr val="bg1"/>
                          </a:solidFill>
                          <a:latin typeface="Myriad Pro" panose="020B0503030403020204" pitchFamily="34" charset="0"/>
                        </a:rPr>
                        <a:t>80</a:t>
                      </a:r>
                    </a:p>
                  </a:txBody>
                  <a:tcPr>
                    <a:solidFill>
                      <a:srgbClr val="00308F"/>
                    </a:solidFill>
                  </a:tcPr>
                </a:tc>
                <a:tc>
                  <a:txBody>
                    <a:bodyPr/>
                    <a:lstStyle/>
                    <a:p>
                      <a:pPr algn="ctr"/>
                      <a:r>
                        <a:rPr lang="en-GB" dirty="0">
                          <a:solidFill>
                            <a:schemeClr val="bg1"/>
                          </a:solidFill>
                          <a:latin typeface="Myriad Pro" panose="020B0503030403020204" pitchFamily="34" charset="0"/>
                        </a:rPr>
                        <a:t>100</a:t>
                      </a:r>
                    </a:p>
                  </a:txBody>
                  <a:tcPr>
                    <a:solidFill>
                      <a:srgbClr val="00308F"/>
                    </a:solidFill>
                  </a:tcPr>
                </a:tc>
                <a:extLst>
                  <a:ext uri="{0D108BD9-81ED-4DB2-BD59-A6C34878D82A}">
                    <a16:rowId xmlns:a16="http://schemas.microsoft.com/office/drawing/2014/main" val="2673626338"/>
                  </a:ext>
                </a:extLst>
              </a:tr>
              <a:tr h="370840">
                <a:tc>
                  <a:txBody>
                    <a:bodyPr/>
                    <a:lstStyle/>
                    <a:p>
                      <a:pPr algn="ctr"/>
                      <a:r>
                        <a:rPr lang="en-GB" dirty="0">
                          <a:solidFill>
                            <a:schemeClr val="bg1"/>
                          </a:solidFill>
                          <a:latin typeface="Myriad Pro" panose="020B0503030403020204" pitchFamily="34" charset="0"/>
                        </a:rPr>
                        <a:t>3</a:t>
                      </a:r>
                    </a:p>
                  </a:txBody>
                  <a:tcPr>
                    <a:solidFill>
                      <a:srgbClr val="00308F"/>
                    </a:solidFill>
                  </a:tcPr>
                </a:tc>
                <a:tc>
                  <a:txBody>
                    <a:bodyPr/>
                    <a:lstStyle/>
                    <a:p>
                      <a:pPr algn="ctr"/>
                      <a:r>
                        <a:rPr lang="en-GB" dirty="0">
                          <a:solidFill>
                            <a:schemeClr val="bg1"/>
                          </a:solidFill>
                          <a:latin typeface="Myriad Pro" panose="020B0503030403020204" pitchFamily="34" charset="0"/>
                        </a:rPr>
                        <a:t>60</a:t>
                      </a:r>
                    </a:p>
                  </a:txBody>
                  <a:tcPr>
                    <a:solidFill>
                      <a:schemeClr val="accent6">
                        <a:lumMod val="75000"/>
                      </a:schemeClr>
                    </a:solidFill>
                  </a:tcPr>
                </a:tc>
                <a:tc>
                  <a:txBody>
                    <a:bodyPr/>
                    <a:lstStyle/>
                    <a:p>
                      <a:pPr algn="ctr"/>
                      <a:r>
                        <a:rPr lang="en-GB" dirty="0">
                          <a:solidFill>
                            <a:schemeClr val="bg1"/>
                          </a:solidFill>
                          <a:latin typeface="Myriad Pro" panose="020B0503030403020204" pitchFamily="34" charset="0"/>
                        </a:rPr>
                        <a:t>120</a:t>
                      </a:r>
                    </a:p>
                  </a:txBody>
                  <a:tcPr>
                    <a:solidFill>
                      <a:schemeClr val="accent6">
                        <a:lumMod val="75000"/>
                      </a:schemeClr>
                    </a:solidFill>
                  </a:tcPr>
                </a:tc>
                <a:tc>
                  <a:txBody>
                    <a:bodyPr/>
                    <a:lstStyle/>
                    <a:p>
                      <a:pPr algn="ctr"/>
                      <a:r>
                        <a:rPr lang="en-GB" dirty="0">
                          <a:solidFill>
                            <a:schemeClr val="bg1"/>
                          </a:solidFill>
                          <a:latin typeface="Myriad Pro" panose="020B0503030403020204" pitchFamily="34" charset="0"/>
                        </a:rPr>
                        <a:t>180</a:t>
                      </a:r>
                    </a:p>
                  </a:txBody>
                  <a:tcPr>
                    <a:solidFill>
                      <a:schemeClr val="accent6">
                        <a:lumMod val="75000"/>
                      </a:schemeClr>
                    </a:solidFill>
                  </a:tcPr>
                </a:tc>
                <a:tc>
                  <a:txBody>
                    <a:bodyPr/>
                    <a:lstStyle/>
                    <a:p>
                      <a:pPr algn="ctr"/>
                      <a:r>
                        <a:rPr lang="en-GB" dirty="0">
                          <a:solidFill>
                            <a:schemeClr val="bg1"/>
                          </a:solidFill>
                          <a:latin typeface="Myriad Pro" panose="020B0503030403020204" pitchFamily="34" charset="0"/>
                        </a:rPr>
                        <a:t>240</a:t>
                      </a:r>
                    </a:p>
                  </a:txBody>
                  <a:tcPr>
                    <a:solidFill>
                      <a:schemeClr val="accent6">
                        <a:lumMod val="75000"/>
                      </a:schemeClr>
                    </a:solidFill>
                  </a:tcPr>
                </a:tc>
                <a:tc>
                  <a:txBody>
                    <a:bodyPr/>
                    <a:lstStyle/>
                    <a:p>
                      <a:pPr algn="ctr"/>
                      <a:r>
                        <a:rPr lang="en-GB" dirty="0">
                          <a:solidFill>
                            <a:schemeClr val="bg1"/>
                          </a:solidFill>
                          <a:latin typeface="Myriad Pro" panose="020B0503030403020204" pitchFamily="34" charset="0"/>
                        </a:rPr>
                        <a:t>300</a:t>
                      </a:r>
                    </a:p>
                  </a:txBody>
                  <a:tcPr>
                    <a:solidFill>
                      <a:schemeClr val="accent6">
                        <a:lumMod val="75000"/>
                      </a:schemeClr>
                    </a:solidFill>
                  </a:tcPr>
                </a:tc>
                <a:extLst>
                  <a:ext uri="{0D108BD9-81ED-4DB2-BD59-A6C34878D82A}">
                    <a16:rowId xmlns:a16="http://schemas.microsoft.com/office/drawing/2014/main" val="160845051"/>
                  </a:ext>
                </a:extLst>
              </a:tr>
              <a:tr h="370840">
                <a:tc>
                  <a:txBody>
                    <a:bodyPr/>
                    <a:lstStyle/>
                    <a:p>
                      <a:pPr algn="ctr"/>
                      <a:r>
                        <a:rPr lang="en-GB" dirty="0">
                          <a:solidFill>
                            <a:schemeClr val="bg1"/>
                          </a:solidFill>
                          <a:latin typeface="Myriad Pro" panose="020B0503030403020204" pitchFamily="34" charset="0"/>
                        </a:rPr>
                        <a:t>10</a:t>
                      </a:r>
                    </a:p>
                  </a:txBody>
                  <a:tcPr>
                    <a:solidFill>
                      <a:srgbClr val="00308F"/>
                    </a:solidFill>
                  </a:tcPr>
                </a:tc>
                <a:tc>
                  <a:txBody>
                    <a:bodyPr/>
                    <a:lstStyle/>
                    <a:p>
                      <a:pPr algn="ctr"/>
                      <a:r>
                        <a:rPr lang="en-GB" dirty="0">
                          <a:solidFill>
                            <a:schemeClr val="bg1"/>
                          </a:solidFill>
                          <a:latin typeface="Myriad Pro" panose="020B0503030403020204" pitchFamily="34" charset="0"/>
                        </a:rPr>
                        <a:t>200</a:t>
                      </a:r>
                    </a:p>
                  </a:txBody>
                  <a:tcPr>
                    <a:solidFill>
                      <a:schemeClr val="accent6">
                        <a:lumMod val="75000"/>
                      </a:schemeClr>
                    </a:solidFill>
                  </a:tcPr>
                </a:tc>
                <a:tc>
                  <a:txBody>
                    <a:bodyPr/>
                    <a:lstStyle/>
                    <a:p>
                      <a:pPr algn="ctr"/>
                      <a:r>
                        <a:rPr lang="en-GB" dirty="0">
                          <a:solidFill>
                            <a:schemeClr val="bg1"/>
                          </a:solidFill>
                          <a:latin typeface="Myriad Pro" panose="020B0503030403020204" pitchFamily="34" charset="0"/>
                        </a:rPr>
                        <a:t>400</a:t>
                      </a:r>
                    </a:p>
                  </a:txBody>
                  <a:tcPr>
                    <a:solidFill>
                      <a:srgbClr val="FFC000"/>
                    </a:solidFill>
                  </a:tcPr>
                </a:tc>
                <a:tc>
                  <a:txBody>
                    <a:bodyPr/>
                    <a:lstStyle/>
                    <a:p>
                      <a:pPr algn="ctr"/>
                      <a:r>
                        <a:rPr lang="en-GB" dirty="0">
                          <a:solidFill>
                            <a:schemeClr val="bg1"/>
                          </a:solidFill>
                          <a:latin typeface="Myriad Pro" panose="020B0503030403020204" pitchFamily="34" charset="0"/>
                        </a:rPr>
                        <a:t>600</a:t>
                      </a:r>
                    </a:p>
                  </a:txBody>
                  <a:tcPr>
                    <a:solidFill>
                      <a:srgbClr val="FFC000"/>
                    </a:solidFill>
                  </a:tcPr>
                </a:tc>
                <a:tc>
                  <a:txBody>
                    <a:bodyPr/>
                    <a:lstStyle/>
                    <a:p>
                      <a:pPr algn="ctr"/>
                      <a:r>
                        <a:rPr lang="en-GB" dirty="0">
                          <a:solidFill>
                            <a:schemeClr val="bg1"/>
                          </a:solidFill>
                          <a:latin typeface="Myriad Pro" panose="020B0503030403020204" pitchFamily="34" charset="0"/>
                        </a:rPr>
                        <a:t>800</a:t>
                      </a:r>
                    </a:p>
                  </a:txBody>
                  <a:tcPr>
                    <a:solidFill>
                      <a:srgbClr val="FFC000"/>
                    </a:solidFill>
                  </a:tcPr>
                </a:tc>
                <a:tc>
                  <a:txBody>
                    <a:bodyPr/>
                    <a:lstStyle/>
                    <a:p>
                      <a:pPr algn="ctr"/>
                      <a:r>
                        <a:rPr lang="en-GB" dirty="0">
                          <a:solidFill>
                            <a:schemeClr val="bg1"/>
                          </a:solidFill>
                          <a:latin typeface="Myriad Pro" panose="020B0503030403020204" pitchFamily="34" charset="0"/>
                        </a:rPr>
                        <a:t>1000</a:t>
                      </a:r>
                    </a:p>
                  </a:txBody>
                  <a:tcPr>
                    <a:solidFill>
                      <a:srgbClr val="FFC000"/>
                    </a:solidFill>
                  </a:tcPr>
                </a:tc>
                <a:extLst>
                  <a:ext uri="{0D108BD9-81ED-4DB2-BD59-A6C34878D82A}">
                    <a16:rowId xmlns:a16="http://schemas.microsoft.com/office/drawing/2014/main" val="139822878"/>
                  </a:ext>
                </a:extLst>
              </a:tr>
              <a:tr h="370840">
                <a:tc>
                  <a:txBody>
                    <a:bodyPr/>
                    <a:lstStyle/>
                    <a:p>
                      <a:pPr algn="ctr"/>
                      <a:r>
                        <a:rPr lang="en-GB" dirty="0">
                          <a:solidFill>
                            <a:schemeClr val="bg1"/>
                          </a:solidFill>
                          <a:latin typeface="Myriad Pro" panose="020B0503030403020204" pitchFamily="34" charset="0"/>
                        </a:rPr>
                        <a:t>30</a:t>
                      </a:r>
                    </a:p>
                  </a:txBody>
                  <a:tcPr>
                    <a:solidFill>
                      <a:srgbClr val="00308F"/>
                    </a:solidFill>
                  </a:tcPr>
                </a:tc>
                <a:tc>
                  <a:txBody>
                    <a:bodyPr/>
                    <a:lstStyle/>
                    <a:p>
                      <a:pPr algn="ctr"/>
                      <a:r>
                        <a:rPr lang="en-GB" dirty="0">
                          <a:solidFill>
                            <a:schemeClr val="bg1"/>
                          </a:solidFill>
                          <a:latin typeface="Myriad Pro" panose="020B0503030403020204" pitchFamily="34" charset="0"/>
                        </a:rPr>
                        <a:t>600</a:t>
                      </a:r>
                    </a:p>
                  </a:txBody>
                  <a:tcPr>
                    <a:solidFill>
                      <a:srgbClr val="FFC000"/>
                    </a:solidFill>
                  </a:tcPr>
                </a:tc>
                <a:tc>
                  <a:txBody>
                    <a:bodyPr/>
                    <a:lstStyle/>
                    <a:p>
                      <a:pPr algn="ctr"/>
                      <a:r>
                        <a:rPr lang="en-GB" dirty="0">
                          <a:solidFill>
                            <a:schemeClr val="bg1"/>
                          </a:solidFill>
                          <a:latin typeface="Myriad Pro" panose="020B0503030403020204" pitchFamily="34" charset="0"/>
                        </a:rPr>
                        <a:t>1200</a:t>
                      </a:r>
                    </a:p>
                  </a:txBody>
                  <a:tcPr>
                    <a:solidFill>
                      <a:srgbClr val="FFC000"/>
                    </a:solidFill>
                  </a:tcPr>
                </a:tc>
                <a:tc>
                  <a:txBody>
                    <a:bodyPr/>
                    <a:lstStyle/>
                    <a:p>
                      <a:pPr algn="ctr"/>
                      <a:r>
                        <a:rPr lang="en-GB" dirty="0">
                          <a:solidFill>
                            <a:schemeClr val="bg1"/>
                          </a:solidFill>
                          <a:latin typeface="Myriad Pro" panose="020B0503030403020204" pitchFamily="34" charset="0"/>
                        </a:rPr>
                        <a:t>1800</a:t>
                      </a:r>
                    </a:p>
                  </a:txBody>
                  <a:tcPr>
                    <a:solidFill>
                      <a:srgbClr val="FFC000"/>
                    </a:solidFill>
                  </a:tcPr>
                </a:tc>
                <a:tc>
                  <a:txBody>
                    <a:bodyPr/>
                    <a:lstStyle/>
                    <a:p>
                      <a:pPr algn="ctr"/>
                      <a:r>
                        <a:rPr lang="en-GB" dirty="0">
                          <a:solidFill>
                            <a:schemeClr val="bg1"/>
                          </a:solidFill>
                          <a:latin typeface="Myriad Pro" panose="020B0503030403020204" pitchFamily="34" charset="0"/>
                        </a:rPr>
                        <a:t>2400</a:t>
                      </a:r>
                    </a:p>
                  </a:txBody>
                  <a:tcPr>
                    <a:solidFill>
                      <a:srgbClr val="FFC000"/>
                    </a:solidFill>
                  </a:tcPr>
                </a:tc>
                <a:tc>
                  <a:txBody>
                    <a:bodyPr/>
                    <a:lstStyle/>
                    <a:p>
                      <a:pPr algn="ctr"/>
                      <a:r>
                        <a:rPr lang="en-GB" dirty="0">
                          <a:solidFill>
                            <a:schemeClr val="bg1"/>
                          </a:solidFill>
                          <a:latin typeface="Myriad Pro" panose="020B0503030403020204" pitchFamily="34" charset="0"/>
                        </a:rPr>
                        <a:t>3000</a:t>
                      </a:r>
                    </a:p>
                  </a:txBody>
                  <a:tcPr>
                    <a:solidFill>
                      <a:srgbClr val="FFC000"/>
                    </a:solidFill>
                  </a:tcPr>
                </a:tc>
                <a:extLst>
                  <a:ext uri="{0D108BD9-81ED-4DB2-BD59-A6C34878D82A}">
                    <a16:rowId xmlns:a16="http://schemas.microsoft.com/office/drawing/2014/main" val="3483581458"/>
                  </a:ext>
                </a:extLst>
              </a:tr>
              <a:tr h="370840">
                <a:tc>
                  <a:txBody>
                    <a:bodyPr/>
                    <a:lstStyle/>
                    <a:p>
                      <a:pPr algn="ctr"/>
                      <a:r>
                        <a:rPr lang="en-GB" dirty="0">
                          <a:solidFill>
                            <a:schemeClr val="bg1"/>
                          </a:solidFill>
                          <a:latin typeface="Myriad Pro" panose="020B0503030403020204" pitchFamily="34" charset="0"/>
                        </a:rPr>
                        <a:t>100</a:t>
                      </a:r>
                    </a:p>
                  </a:txBody>
                  <a:tcPr>
                    <a:solidFill>
                      <a:srgbClr val="00308F"/>
                    </a:solidFill>
                  </a:tcPr>
                </a:tc>
                <a:tc>
                  <a:txBody>
                    <a:bodyPr/>
                    <a:lstStyle/>
                    <a:p>
                      <a:pPr algn="ctr"/>
                      <a:r>
                        <a:rPr lang="en-GB" dirty="0">
                          <a:solidFill>
                            <a:schemeClr val="bg1"/>
                          </a:solidFill>
                          <a:latin typeface="Myriad Pro" panose="020B0503030403020204" pitchFamily="34" charset="0"/>
                        </a:rPr>
                        <a:t>2000</a:t>
                      </a:r>
                    </a:p>
                  </a:txBody>
                  <a:tcPr>
                    <a:solidFill>
                      <a:srgbClr val="FFC000"/>
                    </a:solidFill>
                  </a:tcPr>
                </a:tc>
                <a:tc>
                  <a:txBody>
                    <a:bodyPr/>
                    <a:lstStyle/>
                    <a:p>
                      <a:pPr algn="ctr"/>
                      <a:r>
                        <a:rPr lang="en-GB" dirty="0">
                          <a:solidFill>
                            <a:schemeClr val="bg1"/>
                          </a:solidFill>
                          <a:latin typeface="Myriad Pro" panose="020B0503030403020204" pitchFamily="34" charset="0"/>
                        </a:rPr>
                        <a:t>4000</a:t>
                      </a:r>
                    </a:p>
                  </a:txBody>
                  <a:tcPr>
                    <a:solidFill>
                      <a:srgbClr val="FFC000"/>
                    </a:solidFill>
                  </a:tcPr>
                </a:tc>
                <a:tc>
                  <a:txBody>
                    <a:bodyPr/>
                    <a:lstStyle/>
                    <a:p>
                      <a:pPr algn="ctr"/>
                      <a:r>
                        <a:rPr lang="en-GB" dirty="0">
                          <a:solidFill>
                            <a:schemeClr val="bg1"/>
                          </a:solidFill>
                          <a:latin typeface="Myriad Pro" panose="020B0503030403020204" pitchFamily="34" charset="0"/>
                        </a:rPr>
                        <a:t>6000</a:t>
                      </a:r>
                    </a:p>
                  </a:txBody>
                  <a:tcPr>
                    <a:solidFill>
                      <a:srgbClr val="D23217"/>
                    </a:solidFill>
                  </a:tcPr>
                </a:tc>
                <a:tc>
                  <a:txBody>
                    <a:bodyPr/>
                    <a:lstStyle/>
                    <a:p>
                      <a:pPr algn="ctr"/>
                      <a:r>
                        <a:rPr lang="en-GB" dirty="0">
                          <a:solidFill>
                            <a:schemeClr val="bg1"/>
                          </a:solidFill>
                          <a:latin typeface="Myriad Pro" panose="020B0503030403020204" pitchFamily="34" charset="0"/>
                        </a:rPr>
                        <a:t>8000</a:t>
                      </a:r>
                    </a:p>
                  </a:txBody>
                  <a:tcPr>
                    <a:solidFill>
                      <a:srgbClr val="D23217"/>
                    </a:solidFill>
                  </a:tcPr>
                </a:tc>
                <a:tc>
                  <a:txBody>
                    <a:bodyPr/>
                    <a:lstStyle/>
                    <a:p>
                      <a:pPr algn="ctr"/>
                      <a:r>
                        <a:rPr lang="en-GB" dirty="0">
                          <a:solidFill>
                            <a:schemeClr val="bg1"/>
                          </a:solidFill>
                          <a:latin typeface="Myriad Pro" panose="020B0503030403020204" pitchFamily="34" charset="0"/>
                        </a:rPr>
                        <a:t>10000</a:t>
                      </a:r>
                    </a:p>
                  </a:txBody>
                  <a:tcPr>
                    <a:solidFill>
                      <a:srgbClr val="D23217"/>
                    </a:solidFill>
                  </a:tcPr>
                </a:tc>
                <a:extLst>
                  <a:ext uri="{0D108BD9-81ED-4DB2-BD59-A6C34878D82A}">
                    <a16:rowId xmlns:a16="http://schemas.microsoft.com/office/drawing/2014/main" val="3850502059"/>
                  </a:ext>
                </a:extLst>
              </a:tr>
              <a:tr h="370840">
                <a:tc>
                  <a:txBody>
                    <a:bodyPr/>
                    <a:lstStyle/>
                    <a:p>
                      <a:pPr algn="ctr"/>
                      <a:r>
                        <a:rPr lang="en-GB" dirty="0">
                          <a:solidFill>
                            <a:schemeClr val="bg1"/>
                          </a:solidFill>
                          <a:latin typeface="Myriad Pro" panose="020B0503030403020204" pitchFamily="34" charset="0"/>
                        </a:rPr>
                        <a:t>300</a:t>
                      </a:r>
                    </a:p>
                  </a:txBody>
                  <a:tcPr>
                    <a:solidFill>
                      <a:srgbClr val="00308F"/>
                    </a:solidFill>
                  </a:tcPr>
                </a:tc>
                <a:tc>
                  <a:txBody>
                    <a:bodyPr/>
                    <a:lstStyle/>
                    <a:p>
                      <a:pPr algn="ctr"/>
                      <a:r>
                        <a:rPr lang="en-GB" dirty="0">
                          <a:solidFill>
                            <a:schemeClr val="bg1"/>
                          </a:solidFill>
                          <a:latin typeface="Myriad Pro" panose="020B0503030403020204" pitchFamily="34" charset="0"/>
                        </a:rPr>
                        <a:t>6000</a:t>
                      </a:r>
                    </a:p>
                  </a:txBody>
                  <a:tcPr>
                    <a:solidFill>
                      <a:srgbClr val="D23217"/>
                    </a:solidFill>
                  </a:tcPr>
                </a:tc>
                <a:tc>
                  <a:txBody>
                    <a:bodyPr/>
                    <a:lstStyle/>
                    <a:p>
                      <a:pPr algn="ctr"/>
                      <a:r>
                        <a:rPr lang="en-GB" dirty="0">
                          <a:solidFill>
                            <a:schemeClr val="bg1"/>
                          </a:solidFill>
                          <a:latin typeface="Myriad Pro" panose="020B0503030403020204" pitchFamily="34" charset="0"/>
                        </a:rPr>
                        <a:t>12000</a:t>
                      </a:r>
                    </a:p>
                  </a:txBody>
                  <a:tcPr>
                    <a:solidFill>
                      <a:srgbClr val="D23217"/>
                    </a:solidFill>
                  </a:tcPr>
                </a:tc>
                <a:tc>
                  <a:txBody>
                    <a:bodyPr/>
                    <a:lstStyle/>
                    <a:p>
                      <a:pPr algn="ctr"/>
                      <a:r>
                        <a:rPr lang="en-GB" dirty="0">
                          <a:solidFill>
                            <a:schemeClr val="bg1"/>
                          </a:solidFill>
                          <a:latin typeface="Myriad Pro" panose="020B0503030403020204" pitchFamily="34" charset="0"/>
                        </a:rPr>
                        <a:t>18000</a:t>
                      </a:r>
                    </a:p>
                  </a:txBody>
                  <a:tcPr>
                    <a:solidFill>
                      <a:srgbClr val="D23217"/>
                    </a:solidFill>
                  </a:tcPr>
                </a:tc>
                <a:tc>
                  <a:txBody>
                    <a:bodyPr/>
                    <a:lstStyle/>
                    <a:p>
                      <a:pPr algn="ctr"/>
                      <a:r>
                        <a:rPr lang="en-GB" dirty="0">
                          <a:solidFill>
                            <a:schemeClr val="bg1"/>
                          </a:solidFill>
                          <a:latin typeface="Myriad Pro" panose="020B0503030403020204" pitchFamily="34" charset="0"/>
                        </a:rPr>
                        <a:t>24000</a:t>
                      </a:r>
                    </a:p>
                  </a:txBody>
                  <a:tcPr>
                    <a:solidFill>
                      <a:srgbClr val="D23217"/>
                    </a:solidFill>
                  </a:tcPr>
                </a:tc>
                <a:tc>
                  <a:txBody>
                    <a:bodyPr/>
                    <a:lstStyle/>
                    <a:p>
                      <a:pPr algn="ctr"/>
                      <a:r>
                        <a:rPr lang="en-GB" dirty="0">
                          <a:solidFill>
                            <a:schemeClr val="bg1"/>
                          </a:solidFill>
                          <a:latin typeface="Myriad Pro" panose="020B0503030403020204" pitchFamily="34" charset="0"/>
                        </a:rPr>
                        <a:t>30000</a:t>
                      </a:r>
                    </a:p>
                  </a:txBody>
                  <a:tcPr>
                    <a:solidFill>
                      <a:srgbClr val="D23217"/>
                    </a:solidFill>
                  </a:tcPr>
                </a:tc>
                <a:extLst>
                  <a:ext uri="{0D108BD9-81ED-4DB2-BD59-A6C34878D82A}">
                    <a16:rowId xmlns:a16="http://schemas.microsoft.com/office/drawing/2014/main" val="2338431313"/>
                  </a:ext>
                </a:extLst>
              </a:tr>
            </a:tbl>
          </a:graphicData>
        </a:graphic>
      </p:graphicFrame>
    </p:spTree>
    <p:extLst>
      <p:ext uri="{BB962C8B-B14F-4D97-AF65-F5344CB8AC3E}">
        <p14:creationId xmlns:p14="http://schemas.microsoft.com/office/powerpoint/2010/main" val="1267295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624463"/>
            <a:ext cx="10137064"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Weather Suppression.</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Risk Validation</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Visual Observations</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10</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VALIDATION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DF4418C-101D-F0C2-2672-6B4F9CF0E7F4}"/>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0FD667F1-85C8-C5D3-3621-8C33BFB27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42A7C149-8495-2C6D-8398-E437D9A8E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spTree>
    <p:extLst>
      <p:ext uri="{BB962C8B-B14F-4D97-AF65-F5344CB8AC3E}">
        <p14:creationId xmlns:p14="http://schemas.microsoft.com/office/powerpoint/2010/main" val="3122518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1" y="1605651"/>
            <a:ext cx="4499663"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00308F"/>
              </a:buClr>
            </a:pPr>
            <a:r>
              <a:rPr lang="en-GB" sz="2400" dirty="0">
                <a:latin typeface="Myriad Pro" panose="020B0503030403020204" pitchFamily="34" charset="0"/>
                <a:ea typeface="Roboto Light" panose="02000000000000000000" pitchFamily="2" charset="0"/>
              </a:rPr>
              <a:t>Radar analysis from the University of Alabama-Huntsville’s Severe Weather Institute indicates birds trapped in the eye of hurricane Arthur (left two images).  </a:t>
            </a:r>
          </a:p>
          <a:p>
            <a:pPr>
              <a:spcBef>
                <a:spcPts val="0"/>
              </a:spcBef>
              <a:buClr>
                <a:srgbClr val="00308F"/>
              </a:buClr>
            </a:pPr>
            <a:endParaRPr lang="en-GB" sz="2400" dirty="0">
              <a:latin typeface="Myriad Pro" panose="020B0503030403020204" pitchFamily="34" charset="0"/>
              <a:ea typeface="Roboto Light" panose="02000000000000000000" pitchFamily="2" charset="0"/>
            </a:endParaRPr>
          </a:p>
          <a:p>
            <a:pPr>
              <a:spcBef>
                <a:spcPts val="0"/>
              </a:spcBef>
              <a:buClr>
                <a:srgbClr val="00308F"/>
              </a:buClr>
            </a:pPr>
            <a:r>
              <a:rPr lang="en-GB" sz="2400" dirty="0">
                <a:latin typeface="Myriad Pro" panose="020B0503030403020204" pitchFamily="34" charset="0"/>
                <a:ea typeface="Roboto Light" panose="02000000000000000000" pitchFamily="2" charset="0"/>
              </a:rPr>
              <a:t>Weather suppression software used by DeTect Inc. successfully removes the weather(blue) and retains the birds circled.  </a:t>
            </a:r>
          </a:p>
          <a:p>
            <a:pPr>
              <a:spcBef>
                <a:spcPts val="0"/>
              </a:spcBef>
              <a:buClr>
                <a:srgbClr val="00308F"/>
              </a:buClr>
            </a:pPr>
            <a:endParaRPr lang="en-GB" sz="2400" dirty="0">
              <a:latin typeface="Myriad Pro" panose="020B0503030403020204" pitchFamily="34" charset="0"/>
              <a:ea typeface="Roboto Light" panose="02000000000000000000" pitchFamily="2" charset="0"/>
            </a:endParaRPr>
          </a:p>
          <a:p>
            <a:pPr>
              <a:spcBef>
                <a:spcPts val="0"/>
              </a:spcBef>
              <a:buClr>
                <a:srgbClr val="00308F"/>
              </a:buClr>
            </a:pPr>
            <a:r>
              <a:rPr lang="en-GB" sz="2400" dirty="0">
                <a:latin typeface="Myriad Pro" panose="020B0503030403020204" pitchFamily="34" charset="0"/>
                <a:ea typeface="Roboto Light" panose="02000000000000000000" pitchFamily="2" charset="0"/>
              </a:rPr>
              <a:t>NEXRAD station KMHX, 4 July 2014.</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11</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WEATHER SUPPRESSION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Google Shape;171;g128cff8503f_0_7">
            <a:extLst>
              <a:ext uri="{FF2B5EF4-FFF2-40B4-BE49-F238E27FC236}">
                <a16:creationId xmlns:a16="http://schemas.microsoft.com/office/drawing/2014/main" id="{C90000E2-FF38-D621-C56C-B3374FFF54C2}"/>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0537" y="1676077"/>
            <a:ext cx="6629401" cy="2616737"/>
          </a:xfrm>
          <a:prstGeom prst="rect">
            <a:avLst/>
          </a:prstGeom>
          <a:noFill/>
          <a:ln>
            <a:noFill/>
          </a:ln>
        </p:spPr>
      </p:pic>
    </p:spTree>
    <p:extLst>
      <p:ext uri="{BB962C8B-B14F-4D97-AF65-F5344CB8AC3E}">
        <p14:creationId xmlns:p14="http://schemas.microsoft.com/office/powerpoint/2010/main" val="117092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1" y="1605651"/>
            <a:ext cx="4499663"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00308F"/>
              </a:buClr>
            </a:pPr>
            <a:r>
              <a:rPr lang="en-GB" sz="2400" dirty="0">
                <a:latin typeface="Myriad Pro" panose="020B0503030403020204" pitchFamily="34" charset="0"/>
                <a:ea typeface="Roboto Light" panose="02000000000000000000" pitchFamily="2" charset="0"/>
              </a:rPr>
              <a:t>NEXRAD station KGGW, 9 May, 2022.  Raw image on the left and weather suppressed image on the right.</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12</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WEATHER SUPPRESSION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180;g123fec1f602_0_40">
            <a:extLst>
              <a:ext uri="{FF2B5EF4-FFF2-40B4-BE49-F238E27FC236}">
                <a16:creationId xmlns:a16="http://schemas.microsoft.com/office/drawing/2014/main" id="{191213D2-F2FD-3F6F-E242-83FB6A470E0C}"/>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55942" y="1875112"/>
            <a:ext cx="3086100" cy="2057400"/>
          </a:xfrm>
          <a:prstGeom prst="rect">
            <a:avLst/>
          </a:prstGeom>
          <a:noFill/>
          <a:ln>
            <a:noFill/>
          </a:ln>
          <a:effectLst>
            <a:outerShdw blurRad="57150" dist="19050" dir="5400000" algn="bl" rotWithShape="0">
              <a:srgbClr val="000000">
                <a:alpha val="50000"/>
              </a:srgbClr>
            </a:outerShdw>
          </a:effectLst>
        </p:spPr>
      </p:pic>
      <p:pic>
        <p:nvPicPr>
          <p:cNvPr id="22" name="Google Shape;181;g123fec1f602_0_40">
            <a:extLst>
              <a:ext uri="{FF2B5EF4-FFF2-40B4-BE49-F238E27FC236}">
                <a16:creationId xmlns:a16="http://schemas.microsoft.com/office/drawing/2014/main" id="{FE099E2F-945F-F47E-D340-18E988F36506}"/>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701674" y="1874007"/>
            <a:ext cx="3086100" cy="2059594"/>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362122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00308F"/>
              </a:buClr>
            </a:pPr>
            <a:r>
              <a:rPr lang="en-GB" sz="2400" dirty="0">
                <a:latin typeface="Myriad Pro" panose="020B0503030403020204" pitchFamily="34" charset="0"/>
                <a:ea typeface="Roboto Light" panose="02000000000000000000" pitchFamily="2" charset="0"/>
              </a:rPr>
              <a:t>On January 18th NEXRAD data was used to observe several roost departures east of the NEXRAD in Tallahassee(KTLH).  </a:t>
            </a:r>
          </a:p>
          <a:p>
            <a:pPr marL="342900" indent="-342900">
              <a:spcBef>
                <a:spcPts val="0"/>
              </a:spcBef>
              <a:buClr>
                <a:srgbClr val="00308F"/>
              </a:buClr>
              <a:buFont typeface="Wingdings" panose="05000000000000000000" pitchFamily="2" charset="2"/>
              <a:buChar char="§"/>
            </a:pPr>
            <a:r>
              <a:rPr lang="en-GB" sz="2400" dirty="0">
                <a:latin typeface="Myriad Pro" panose="020B0503030403020204" pitchFamily="34" charset="0"/>
                <a:ea typeface="Roboto Light" panose="02000000000000000000" pitchFamily="2" charset="0"/>
              </a:rPr>
              <a:t>At 0703Z the largest roost appeared on the NEXRAD (Image 1) </a:t>
            </a:r>
          </a:p>
          <a:p>
            <a:pPr marL="342900" indent="-342900">
              <a:spcBef>
                <a:spcPts val="0"/>
              </a:spcBef>
              <a:buClr>
                <a:srgbClr val="00308F"/>
              </a:buClr>
              <a:buFont typeface="Wingdings" panose="05000000000000000000" pitchFamily="2" charset="2"/>
              <a:buChar char="§"/>
            </a:pPr>
            <a:r>
              <a:rPr lang="en-GB" sz="2400" dirty="0">
                <a:latin typeface="Myriad Pro" panose="020B0503030403020204" pitchFamily="34" charset="0"/>
                <a:ea typeface="Roboto Light" panose="02000000000000000000" pitchFamily="2" charset="0"/>
              </a:rPr>
              <a:t>This roost departure was notable because it was during the hours of darkness </a:t>
            </a:r>
          </a:p>
          <a:p>
            <a:pPr marL="342900" indent="-342900">
              <a:spcBef>
                <a:spcPts val="0"/>
              </a:spcBef>
              <a:buClr>
                <a:srgbClr val="00308F"/>
              </a:buClr>
              <a:buFont typeface="Wingdings" panose="05000000000000000000" pitchFamily="2" charset="2"/>
              <a:buChar char="§"/>
            </a:pPr>
            <a:r>
              <a:rPr lang="en-GB" sz="2400" dirty="0">
                <a:latin typeface="Myriad Pro" panose="020B0503030403020204" pitchFamily="34" charset="0"/>
                <a:ea typeface="Roboto Light" panose="02000000000000000000" pitchFamily="2" charset="0"/>
              </a:rPr>
              <a:t>Roost rings typically appear at dawn or dusk.</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13</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RISK VALIDATION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Google Shape;190;g128cff8503f_0_17">
            <a:extLst>
              <a:ext uri="{FF2B5EF4-FFF2-40B4-BE49-F238E27FC236}">
                <a16:creationId xmlns:a16="http://schemas.microsoft.com/office/drawing/2014/main" id="{E183B489-483A-6CCA-299A-974DC657E57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t="39" b="29"/>
          <a:stretch/>
        </p:blipFill>
        <p:spPr>
          <a:xfrm>
            <a:off x="355942" y="1731518"/>
            <a:ext cx="6497992" cy="3723569"/>
          </a:xfrm>
          <a:prstGeom prst="rect">
            <a:avLst/>
          </a:prstGeom>
          <a:noFill/>
          <a:ln>
            <a:noFill/>
          </a:ln>
        </p:spPr>
      </p:pic>
    </p:spTree>
    <p:extLst>
      <p:ext uri="{BB962C8B-B14F-4D97-AF65-F5344CB8AC3E}">
        <p14:creationId xmlns:p14="http://schemas.microsoft.com/office/powerpoint/2010/main" val="1051808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VR1001 is the only route segment directly impacted by the bird roost.</a:t>
            </a:r>
            <a:endParaRPr lang="en-GB" sz="2400" b="1" dirty="0">
              <a:solidFill>
                <a:srgbClr val="FF0000"/>
              </a:solidFill>
            </a:endParaRP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14</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RISK VALIDATION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198;g128cff8503f_0_35">
            <a:extLst>
              <a:ext uri="{FF2B5EF4-FFF2-40B4-BE49-F238E27FC236}">
                <a16:creationId xmlns:a16="http://schemas.microsoft.com/office/drawing/2014/main" id="{01B62B49-85BD-1CF3-14EF-FE20A18FD7F7}"/>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55942" y="1739424"/>
            <a:ext cx="6421788" cy="3722184"/>
          </a:xfrm>
          <a:prstGeom prst="rect">
            <a:avLst/>
          </a:prstGeom>
          <a:noFill/>
          <a:ln>
            <a:noFill/>
          </a:ln>
        </p:spPr>
      </p:pic>
    </p:spTree>
    <p:extLst>
      <p:ext uri="{BB962C8B-B14F-4D97-AF65-F5344CB8AC3E}">
        <p14:creationId xmlns:p14="http://schemas.microsoft.com/office/powerpoint/2010/main" val="697753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297292"/>
            <a:ext cx="10137064"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260859"/>
              </a:buClr>
            </a:pPr>
            <a:r>
              <a:rPr lang="en-GB" sz="2000" dirty="0">
                <a:latin typeface="Myriad Pro" panose="020B0503030403020204" pitchFamily="34" charset="0"/>
                <a:ea typeface="Roboto Light" panose="02000000000000000000" pitchFamily="2" charset="0"/>
              </a:rPr>
              <a:t>VR1001 is the only route segment directly impacted by the bird roost.  The table below shows the increased probability and severity caused by the bird activity.</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15</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RISK VALIDATION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50C1370-BFFD-3C50-7E54-3F4DFBCE8160}"/>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C2BC3F27-5E40-2599-E1FE-555E18887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D44EEC02-98DD-09B4-3136-1C992016C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graphicFrame>
        <p:nvGraphicFramePr>
          <p:cNvPr id="16" name="Google Shape;206;g128cff8503f_0_43">
            <a:extLst>
              <a:ext uri="{FF2B5EF4-FFF2-40B4-BE49-F238E27FC236}">
                <a16:creationId xmlns:a16="http://schemas.microsoft.com/office/drawing/2014/main" id="{34C0427A-1E5E-609B-D3B3-243D89D70B7E}"/>
              </a:ext>
            </a:extLst>
          </p:cNvPr>
          <p:cNvGraphicFramePr/>
          <p:nvPr>
            <p:extLst>
              <p:ext uri="{D42A27DB-BD31-4B8C-83A1-F6EECF244321}">
                <p14:modId xmlns:p14="http://schemas.microsoft.com/office/powerpoint/2010/main" val="770818902"/>
              </p:ext>
            </p:extLst>
          </p:nvPr>
        </p:nvGraphicFramePr>
        <p:xfrm>
          <a:off x="1464910" y="2245845"/>
          <a:ext cx="9700837" cy="3410966"/>
        </p:xfrm>
        <a:graphic>
          <a:graphicData uri="http://schemas.openxmlformats.org/drawingml/2006/table">
            <a:tbl>
              <a:tblPr>
                <a:solidFill>
                  <a:schemeClr val="bg1">
                    <a:lumMod val="95000"/>
                  </a:schemeClr>
                </a:solidFill>
              </a:tblPr>
              <a:tblGrid>
                <a:gridCol w="2209920">
                  <a:extLst>
                    <a:ext uri="{9D8B030D-6E8A-4147-A177-3AD203B41FA5}">
                      <a16:colId xmlns:a16="http://schemas.microsoft.com/office/drawing/2014/main" val="20000"/>
                    </a:ext>
                  </a:extLst>
                </a:gridCol>
                <a:gridCol w="1868650">
                  <a:extLst>
                    <a:ext uri="{9D8B030D-6E8A-4147-A177-3AD203B41FA5}">
                      <a16:colId xmlns:a16="http://schemas.microsoft.com/office/drawing/2014/main" val="20001"/>
                    </a:ext>
                  </a:extLst>
                </a:gridCol>
                <a:gridCol w="1332414">
                  <a:extLst>
                    <a:ext uri="{9D8B030D-6E8A-4147-A177-3AD203B41FA5}">
                      <a16:colId xmlns:a16="http://schemas.microsoft.com/office/drawing/2014/main" val="20002"/>
                    </a:ext>
                  </a:extLst>
                </a:gridCol>
                <a:gridCol w="2242445">
                  <a:extLst>
                    <a:ext uri="{9D8B030D-6E8A-4147-A177-3AD203B41FA5}">
                      <a16:colId xmlns:a16="http://schemas.microsoft.com/office/drawing/2014/main" val="20003"/>
                    </a:ext>
                  </a:extLst>
                </a:gridCol>
                <a:gridCol w="2047408">
                  <a:extLst>
                    <a:ext uri="{9D8B030D-6E8A-4147-A177-3AD203B41FA5}">
                      <a16:colId xmlns:a16="http://schemas.microsoft.com/office/drawing/2014/main" val="20004"/>
                    </a:ext>
                  </a:extLst>
                </a:gridCol>
              </a:tblGrid>
              <a:tr h="161830">
                <a:tc>
                  <a:txBody>
                    <a:bodyPr/>
                    <a:lstStyle/>
                    <a:p>
                      <a:pPr marL="0" lvl="0" indent="0" algn="l" rtl="0">
                        <a:lnSpc>
                          <a:spcPct val="115000"/>
                        </a:lnSpc>
                        <a:spcBef>
                          <a:spcPts val="0"/>
                        </a:spcBef>
                        <a:spcAft>
                          <a:spcPts val="0"/>
                        </a:spcAft>
                        <a:buNone/>
                      </a:pPr>
                      <a:r>
                        <a:rPr lang="en-US" sz="1400" b="1" dirty="0">
                          <a:solidFill>
                            <a:schemeClr val="bg1"/>
                          </a:solidFill>
                          <a:latin typeface="Myriad Pro" panose="020B0503030403020204" pitchFamily="34" charset="0"/>
                        </a:rPr>
                        <a:t>Date Z</a:t>
                      </a:r>
                      <a:endParaRPr sz="1400" b="1" dirty="0">
                        <a:solidFill>
                          <a:schemeClr val="bg1"/>
                        </a:solidFill>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08F"/>
                    </a:solidFill>
                  </a:tcPr>
                </a:tc>
                <a:tc>
                  <a:txBody>
                    <a:bodyPr/>
                    <a:lstStyle/>
                    <a:p>
                      <a:pPr marL="0" lvl="0" indent="0" algn="l" rtl="0">
                        <a:lnSpc>
                          <a:spcPct val="115000"/>
                        </a:lnSpc>
                        <a:spcBef>
                          <a:spcPts val="0"/>
                        </a:spcBef>
                        <a:spcAft>
                          <a:spcPts val="0"/>
                        </a:spcAft>
                        <a:buNone/>
                      </a:pPr>
                      <a:r>
                        <a:rPr lang="en-US" sz="1400" b="1" dirty="0">
                          <a:solidFill>
                            <a:schemeClr val="bg1"/>
                          </a:solidFill>
                          <a:latin typeface="Myriad Pro" panose="020B0503030403020204" pitchFamily="34" charset="0"/>
                        </a:rPr>
                        <a:t>Segment</a:t>
                      </a:r>
                      <a:endParaRPr sz="1400" b="1" dirty="0">
                        <a:solidFill>
                          <a:schemeClr val="bg1"/>
                        </a:solidFill>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08F"/>
                    </a:solidFill>
                  </a:tcPr>
                </a:tc>
                <a:tc>
                  <a:txBody>
                    <a:bodyPr/>
                    <a:lstStyle/>
                    <a:p>
                      <a:pPr marL="0" lvl="0" indent="0" algn="l" rtl="0">
                        <a:lnSpc>
                          <a:spcPct val="115000"/>
                        </a:lnSpc>
                        <a:spcBef>
                          <a:spcPts val="0"/>
                        </a:spcBef>
                        <a:spcAft>
                          <a:spcPts val="0"/>
                        </a:spcAft>
                        <a:buNone/>
                      </a:pPr>
                      <a:r>
                        <a:rPr lang="en-US" sz="1400" b="1" dirty="0" err="1">
                          <a:solidFill>
                            <a:schemeClr val="bg1"/>
                          </a:solidFill>
                          <a:latin typeface="Myriad Pro" panose="020B0503030403020204" pitchFamily="34" charset="0"/>
                        </a:rPr>
                        <a:t>Max_Z</a:t>
                      </a:r>
                      <a:endParaRPr sz="1400" b="1" dirty="0">
                        <a:solidFill>
                          <a:schemeClr val="bg1"/>
                        </a:solidFill>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08F"/>
                    </a:solidFill>
                  </a:tcPr>
                </a:tc>
                <a:tc>
                  <a:txBody>
                    <a:bodyPr/>
                    <a:lstStyle/>
                    <a:p>
                      <a:pPr marL="0" lvl="0" indent="0" algn="l" rtl="0">
                        <a:lnSpc>
                          <a:spcPct val="115000"/>
                        </a:lnSpc>
                        <a:spcBef>
                          <a:spcPts val="0"/>
                        </a:spcBef>
                        <a:spcAft>
                          <a:spcPts val="0"/>
                        </a:spcAft>
                        <a:buNone/>
                      </a:pPr>
                      <a:r>
                        <a:rPr lang="en-US" sz="1400" b="1" dirty="0">
                          <a:solidFill>
                            <a:schemeClr val="bg1"/>
                          </a:solidFill>
                          <a:latin typeface="Myriad Pro" panose="020B0503030403020204" pitchFamily="34" charset="0"/>
                        </a:rPr>
                        <a:t>Severity</a:t>
                      </a:r>
                      <a:endParaRPr sz="1400" b="1" dirty="0">
                        <a:solidFill>
                          <a:schemeClr val="bg1"/>
                        </a:solidFill>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08F"/>
                    </a:solidFill>
                  </a:tcPr>
                </a:tc>
                <a:tc>
                  <a:txBody>
                    <a:bodyPr/>
                    <a:lstStyle/>
                    <a:p>
                      <a:pPr marL="0" lvl="0" indent="0" algn="l" rtl="0">
                        <a:lnSpc>
                          <a:spcPct val="115000"/>
                        </a:lnSpc>
                        <a:spcBef>
                          <a:spcPts val="0"/>
                        </a:spcBef>
                        <a:spcAft>
                          <a:spcPts val="0"/>
                        </a:spcAft>
                        <a:buNone/>
                      </a:pPr>
                      <a:r>
                        <a:rPr lang="en-US" sz="1400" b="1" dirty="0">
                          <a:solidFill>
                            <a:schemeClr val="bg1"/>
                          </a:solidFill>
                          <a:latin typeface="Myriad Pro" panose="020B0503030403020204" pitchFamily="34" charset="0"/>
                        </a:rPr>
                        <a:t>Probability</a:t>
                      </a:r>
                      <a:endParaRPr sz="1400" b="1" dirty="0">
                        <a:solidFill>
                          <a:schemeClr val="bg1"/>
                        </a:solidFill>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08F"/>
                    </a:solidFill>
                  </a:tcPr>
                </a:tc>
                <a:extLst>
                  <a:ext uri="{0D108BD9-81ED-4DB2-BD59-A6C34878D82A}">
                    <a16:rowId xmlns:a16="http://schemas.microsoft.com/office/drawing/2014/main" val="10000"/>
                  </a:ext>
                </a:extLst>
              </a:tr>
              <a:tr h="228263">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2022-01-18 6:54:38z</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VR1001I-J</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3.162278</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0.754781</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9.641873</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8263">
                <a:tc>
                  <a:txBody>
                    <a:bodyPr/>
                    <a:lstStyle/>
                    <a:p>
                      <a:pPr marL="0" lvl="0" indent="0" algn="l" rtl="0">
                        <a:lnSpc>
                          <a:spcPct val="115000"/>
                        </a:lnSpc>
                        <a:spcBef>
                          <a:spcPts val="0"/>
                        </a:spcBef>
                        <a:spcAft>
                          <a:spcPts val="0"/>
                        </a:spcAft>
                        <a:buNone/>
                      </a:pPr>
                      <a:r>
                        <a:rPr lang="en-US" sz="1400">
                          <a:latin typeface="Myriad Pro" panose="020B0503030403020204" pitchFamily="34" charset="0"/>
                        </a:rPr>
                        <a:t>2022-01-18 7:00:39z</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VR1001I-J</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3.981072</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0.735124</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10.7438</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8263">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2022-01-18 7:06:39z</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5.011872</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0.865152</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11.29477</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8263">
                <a:tc>
                  <a:txBody>
                    <a:bodyPr/>
                    <a:lstStyle/>
                    <a:p>
                      <a:pPr marL="0" lvl="0" indent="0" algn="l" rtl="0">
                        <a:lnSpc>
                          <a:spcPct val="115000"/>
                        </a:lnSpc>
                        <a:spcBef>
                          <a:spcPts val="0"/>
                        </a:spcBef>
                        <a:spcAft>
                          <a:spcPts val="0"/>
                        </a:spcAft>
                        <a:buNone/>
                      </a:pPr>
                      <a:r>
                        <a:rPr lang="en-US" sz="1400">
                          <a:latin typeface="Myriad Pro" panose="020B0503030403020204" pitchFamily="34" charset="0"/>
                        </a:rPr>
                        <a:t>2022-01-18 7:12:40z</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VR1001I-J</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7.943282</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0.983121</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16.62075</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28263">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2022-01-18 7:18:41z</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7.943282</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1.311714</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17.53903</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263">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2022-01-18 7:24:41z</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15.84893</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2.092311</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21.21212</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8263">
                <a:tc>
                  <a:txBody>
                    <a:bodyPr/>
                    <a:lstStyle/>
                    <a:p>
                      <a:pPr marL="0" lvl="0" indent="0" algn="l" rtl="0">
                        <a:lnSpc>
                          <a:spcPct val="115000"/>
                        </a:lnSpc>
                        <a:spcBef>
                          <a:spcPts val="0"/>
                        </a:spcBef>
                        <a:spcAft>
                          <a:spcPts val="0"/>
                        </a:spcAft>
                        <a:buNone/>
                      </a:pPr>
                      <a:r>
                        <a:rPr lang="en-US" sz="1400">
                          <a:latin typeface="Myriad Pro" panose="020B0503030403020204" pitchFamily="34" charset="0"/>
                        </a:rPr>
                        <a:t>2022-01-18 7:30:42z</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15.84893</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2.256227</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22.95684</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28263">
                <a:tc>
                  <a:txBody>
                    <a:bodyPr/>
                    <a:lstStyle/>
                    <a:p>
                      <a:pPr marL="0" lvl="0" indent="0" algn="l" rtl="0">
                        <a:lnSpc>
                          <a:spcPct val="115000"/>
                        </a:lnSpc>
                        <a:spcBef>
                          <a:spcPts val="0"/>
                        </a:spcBef>
                        <a:spcAft>
                          <a:spcPts val="0"/>
                        </a:spcAft>
                        <a:buNone/>
                      </a:pPr>
                      <a:r>
                        <a:rPr lang="en-US" sz="1400">
                          <a:latin typeface="Myriad Pro" panose="020B0503030403020204" pitchFamily="34" charset="0"/>
                        </a:rPr>
                        <a:t>2022-01-18 7:36:32z</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15.84893</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2.698961</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26.07897</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28263">
                <a:tc>
                  <a:txBody>
                    <a:bodyPr/>
                    <a:lstStyle/>
                    <a:p>
                      <a:pPr marL="0" lvl="0" indent="0" algn="l" rtl="0">
                        <a:lnSpc>
                          <a:spcPct val="115000"/>
                        </a:lnSpc>
                        <a:spcBef>
                          <a:spcPts val="0"/>
                        </a:spcBef>
                        <a:spcAft>
                          <a:spcPts val="0"/>
                        </a:spcAft>
                        <a:buNone/>
                      </a:pPr>
                      <a:r>
                        <a:rPr lang="en-US" sz="1400">
                          <a:latin typeface="Myriad Pro" panose="020B0503030403020204" pitchFamily="34" charset="0"/>
                        </a:rPr>
                        <a:t>2022-01-18 7:42:32z</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15.84893</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1.842718</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solidFill>
                            <a:srgbClr val="FF0000"/>
                          </a:solidFill>
                          <a:latin typeface="Myriad Pro" panose="020B0503030403020204" pitchFamily="34" charset="0"/>
                        </a:rPr>
                        <a:t>27.36456</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28263">
                <a:tc>
                  <a:txBody>
                    <a:bodyPr/>
                    <a:lstStyle/>
                    <a:p>
                      <a:pPr marL="0" lvl="0" indent="0" algn="l" rtl="0">
                        <a:lnSpc>
                          <a:spcPct val="115000"/>
                        </a:lnSpc>
                        <a:spcBef>
                          <a:spcPts val="0"/>
                        </a:spcBef>
                        <a:spcAft>
                          <a:spcPts val="0"/>
                        </a:spcAft>
                        <a:buNone/>
                      </a:pPr>
                      <a:r>
                        <a:rPr lang="en-US" sz="1400">
                          <a:latin typeface="Myriad Pro" panose="020B0503030403020204" pitchFamily="34" charset="0"/>
                        </a:rPr>
                        <a:t>2022-01-18 7:48:33z</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6.309573</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1.168536</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22.68136</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263">
                <a:tc>
                  <a:txBody>
                    <a:bodyPr/>
                    <a:lstStyle/>
                    <a:p>
                      <a:pPr marL="0" lvl="0" indent="0" algn="l" rtl="0">
                        <a:lnSpc>
                          <a:spcPct val="115000"/>
                        </a:lnSpc>
                        <a:spcBef>
                          <a:spcPts val="0"/>
                        </a:spcBef>
                        <a:spcAft>
                          <a:spcPts val="0"/>
                        </a:spcAft>
                        <a:buNone/>
                      </a:pPr>
                      <a:r>
                        <a:rPr lang="en-US" sz="1400">
                          <a:latin typeface="Myriad Pro" panose="020B0503030403020204" pitchFamily="34" charset="0"/>
                        </a:rPr>
                        <a:t>2022-01-18 7:54:33z</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5.011872</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0.900888</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20.20202</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28263">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2022-01-18 8:00:34z</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VR1001I-J</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5.011872</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a:latin typeface="Myriad Pro" panose="020B0503030403020204" pitchFamily="34" charset="0"/>
                        </a:rPr>
                        <a:t>0.974576</a:t>
                      </a:r>
                      <a:endParaRPr sz="140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400" dirty="0">
                          <a:latin typeface="Myriad Pro" panose="020B0503030403020204" pitchFamily="34" charset="0"/>
                        </a:rPr>
                        <a:t>19.10009</a:t>
                      </a:r>
                      <a:endParaRPr sz="1400" dirty="0">
                        <a:latin typeface="Myriad Pro" panose="020B0503030403020204" pitchFamily="34" charset="0"/>
                      </a:endParaRPr>
                    </a:p>
                  </a:txBody>
                  <a:tcPr marL="19050" marR="19050"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0686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DeTect staff member, Tim West, noted several bat roosts in GA and sent the locations to Katrina Morris with the GA Wildlife Resources Division. </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16</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Google Shape;214;g128cff8503f_0_27">
            <a:extLst>
              <a:ext uri="{FF2B5EF4-FFF2-40B4-BE49-F238E27FC236}">
                <a16:creationId xmlns:a16="http://schemas.microsoft.com/office/drawing/2014/main" id="{474C1861-97DD-0885-07C2-B72830B4F6C4}"/>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b="10"/>
          <a:stretch/>
        </p:blipFill>
        <p:spPr>
          <a:xfrm>
            <a:off x="355941" y="1747329"/>
            <a:ext cx="6481865" cy="3126671"/>
          </a:xfrm>
          <a:prstGeom prst="rect">
            <a:avLst/>
          </a:prstGeom>
          <a:noFill/>
          <a:ln>
            <a:noFill/>
          </a:ln>
        </p:spPr>
      </p:pic>
    </p:spTree>
    <p:extLst>
      <p:ext uri="{BB962C8B-B14F-4D97-AF65-F5344CB8AC3E}">
        <p14:creationId xmlns:p14="http://schemas.microsoft.com/office/powerpoint/2010/main" val="1907682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4169329" y="1605651"/>
            <a:ext cx="7451006"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00308F"/>
              </a:buClr>
            </a:pPr>
            <a:r>
              <a:rPr lang="en-GB" sz="2400" dirty="0">
                <a:latin typeface="Myriad Pro" panose="020B0503030403020204" pitchFamily="34" charset="0"/>
                <a:ea typeface="Roboto Light" panose="02000000000000000000" pitchFamily="2" charset="0"/>
              </a:rPr>
              <a:t>On 30 March 2022, Katrina investigated one of those roosts near Valdosta Georgia.  Bats were observed living in a large bat condo created by a private citizen as well as multiple bat houses.  </a:t>
            </a:r>
          </a:p>
          <a:p>
            <a:pPr>
              <a:spcBef>
                <a:spcPts val="0"/>
              </a:spcBef>
              <a:buClr>
                <a:srgbClr val="00308F"/>
              </a:buClr>
            </a:pPr>
            <a:endParaRPr lang="en-GB" sz="2400" dirty="0">
              <a:latin typeface="Myriad Pro" panose="020B0503030403020204" pitchFamily="34" charset="0"/>
              <a:ea typeface="Roboto Light" panose="02000000000000000000" pitchFamily="2" charset="0"/>
            </a:endParaRPr>
          </a:p>
          <a:p>
            <a:pPr>
              <a:spcBef>
                <a:spcPts val="0"/>
              </a:spcBef>
              <a:buClr>
                <a:srgbClr val="00308F"/>
              </a:buClr>
            </a:pPr>
            <a:r>
              <a:rPr lang="en-GB" sz="2400" dirty="0">
                <a:latin typeface="Myriad Pro" panose="020B0503030403020204" pitchFamily="34" charset="0"/>
                <a:ea typeface="Roboto Light" panose="02000000000000000000" pitchFamily="2" charset="0"/>
              </a:rPr>
              <a:t>This bat condo has 46 chambers and is about 5 feet by 5 feet by 5 feet.  The condo can certainly hold thousands of bats.</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17</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222;g128cff8503f_0_58">
            <a:extLst>
              <a:ext uri="{FF2B5EF4-FFF2-40B4-BE49-F238E27FC236}">
                <a16:creationId xmlns:a16="http://schemas.microsoft.com/office/drawing/2014/main" id="{77F471D6-6F5A-BED6-ACC4-3A229030E68C}"/>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18113" y="1604740"/>
            <a:ext cx="3464654" cy="4605757"/>
          </a:xfrm>
          <a:prstGeom prst="rect">
            <a:avLst/>
          </a:prstGeom>
          <a:noFill/>
          <a:ln>
            <a:noFill/>
          </a:ln>
        </p:spPr>
      </p:pic>
    </p:spTree>
    <p:extLst>
      <p:ext uri="{BB962C8B-B14F-4D97-AF65-F5344CB8AC3E}">
        <p14:creationId xmlns:p14="http://schemas.microsoft.com/office/powerpoint/2010/main" val="155756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624463"/>
            <a:ext cx="10137064"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indent="-571500">
              <a:spcBef>
                <a:spcPts val="0"/>
              </a:spcBef>
              <a:buClr>
                <a:srgbClr val="260859"/>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Introduce users to how DeTect Inc. validates the NEXRAD risk as required by the Performance Work Statement(PWS)</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OBJECTIVE</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5" name="Google Shape;301;p30" descr="BASH Logo.jpg">
            <a:extLst>
              <a:ext uri="{FF2B5EF4-FFF2-40B4-BE49-F238E27FC236}">
                <a16:creationId xmlns:a16="http://schemas.microsoft.com/office/drawing/2014/main" id="{629AB860-9777-47A4-F1C6-5AF7B75F5F6F}"/>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6" name="Picture 15">
            <a:extLst>
              <a:ext uri="{FF2B5EF4-FFF2-40B4-BE49-F238E27FC236}">
                <a16:creationId xmlns:a16="http://schemas.microsoft.com/office/drawing/2014/main" id="{31352556-81AF-D3C2-F1A1-8AEBEB190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22" name="Picture 21" descr="Text&#10;&#10;Description automatically generated with low confidence">
            <a:extLst>
              <a:ext uri="{FF2B5EF4-FFF2-40B4-BE49-F238E27FC236}">
                <a16:creationId xmlns:a16="http://schemas.microsoft.com/office/drawing/2014/main" id="{118BA112-FC7C-750B-15A6-72FE740FE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3" name="Picture 22" descr="Text&#10;&#10;Description automatically generated with low confidence">
            <a:extLst>
              <a:ext uri="{FF2B5EF4-FFF2-40B4-BE49-F238E27FC236}">
                <a16:creationId xmlns:a16="http://schemas.microsoft.com/office/drawing/2014/main" id="{4E41A588-D72B-E7A4-84BF-962AA961E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65" y="3619982"/>
            <a:ext cx="3846106" cy="1613555"/>
          </a:xfrm>
          <a:prstGeom prst="rect">
            <a:avLst/>
          </a:prstGeom>
        </p:spPr>
      </p:pic>
    </p:spTree>
    <p:extLst>
      <p:ext uri="{BB962C8B-B14F-4D97-AF65-F5344CB8AC3E}">
        <p14:creationId xmlns:p14="http://schemas.microsoft.com/office/powerpoint/2010/main" val="1044034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On the morning of January 11th a roost was observed on NEXRAD east of Valdosta, GA.  </a:t>
            </a:r>
          </a:p>
          <a:p>
            <a:pPr marL="0" indent="0">
              <a:spcBef>
                <a:spcPts val="0"/>
              </a:spcBef>
              <a:buNone/>
            </a:pPr>
            <a:endParaRPr lang="en-GB" sz="2400" dirty="0">
              <a:solidFill>
                <a:srgbClr val="000000"/>
              </a:solidFill>
            </a:endParaRPr>
          </a:p>
          <a:p>
            <a:pPr marL="0" indent="0">
              <a:spcBef>
                <a:spcPts val="0"/>
              </a:spcBef>
              <a:buNone/>
            </a:pPr>
            <a:r>
              <a:rPr lang="en-GB" sz="2400" dirty="0">
                <a:solidFill>
                  <a:srgbClr val="000000"/>
                </a:solidFill>
              </a:rPr>
              <a:t>Using NEXRAD data and Google Earth we estimated the location of the roost to be around   30°45'58.83"N,   82°53'55.15"W.</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18</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230;g128cff8503f_0_68">
            <a:extLst>
              <a:ext uri="{FF2B5EF4-FFF2-40B4-BE49-F238E27FC236}">
                <a16:creationId xmlns:a16="http://schemas.microsoft.com/office/drawing/2014/main" id="{86E5696D-61E9-AA25-8CA7-5C251BA2AC4D}"/>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55941" y="1755235"/>
            <a:ext cx="6471812" cy="3739554"/>
          </a:xfrm>
          <a:prstGeom prst="rect">
            <a:avLst/>
          </a:prstGeom>
          <a:noFill/>
          <a:ln>
            <a:noFill/>
          </a:ln>
        </p:spPr>
      </p:pic>
    </p:spTree>
    <p:extLst>
      <p:ext uri="{BB962C8B-B14F-4D97-AF65-F5344CB8AC3E}">
        <p14:creationId xmlns:p14="http://schemas.microsoft.com/office/powerpoint/2010/main" val="32866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When birds or bats leave the roost, sometimes it happens so fast it is hard to find the actual roost if you are in the wrong spot.  We try to get a general idea of where the roost is when the birds or bats are going back to the roost.  </a:t>
            </a:r>
          </a:p>
          <a:p>
            <a:pPr marL="0" indent="0">
              <a:spcBef>
                <a:spcPts val="0"/>
              </a:spcBef>
              <a:buNone/>
            </a:pPr>
            <a:endParaRPr lang="en-GB" sz="2400" dirty="0">
              <a:solidFill>
                <a:srgbClr val="000000"/>
              </a:solidFill>
            </a:endParaRPr>
          </a:p>
          <a:p>
            <a:pPr marL="0" indent="0">
              <a:spcBef>
                <a:spcPts val="0"/>
              </a:spcBef>
              <a:buNone/>
            </a:pPr>
            <a:r>
              <a:rPr lang="en-GB" sz="2400" dirty="0">
                <a:solidFill>
                  <a:srgbClr val="000000"/>
                </a:solidFill>
              </a:rPr>
              <a:t>Visual observation of Robins heading to roost on the evening of the 11th. </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19</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Google Shape;238;g128cff8503f_0_84">
            <a:extLst>
              <a:ext uri="{FF2B5EF4-FFF2-40B4-BE49-F238E27FC236}">
                <a16:creationId xmlns:a16="http://schemas.microsoft.com/office/drawing/2014/main" id="{D80198BF-DB02-2E7F-820F-AFCD0DB9D41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t="7432" b="7432"/>
          <a:stretch/>
        </p:blipFill>
        <p:spPr>
          <a:xfrm>
            <a:off x="355941" y="1754325"/>
            <a:ext cx="6471812" cy="2810672"/>
          </a:xfrm>
          <a:prstGeom prst="rect">
            <a:avLst/>
          </a:prstGeom>
          <a:noFill/>
          <a:ln>
            <a:noFill/>
          </a:ln>
        </p:spPr>
      </p:pic>
    </p:spTree>
    <p:extLst>
      <p:ext uri="{BB962C8B-B14F-4D97-AF65-F5344CB8AC3E}">
        <p14:creationId xmlns:p14="http://schemas.microsoft.com/office/powerpoint/2010/main" val="291444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US" sz="2400" dirty="0">
                <a:solidFill>
                  <a:srgbClr val="000000"/>
                </a:solidFill>
              </a:rPr>
              <a:t>In this case, I was unable to find exactly where the roost was.  It’s out there somewhere inaccessible.</a:t>
            </a:r>
            <a:endParaRPr lang="en-GB" sz="2400" dirty="0">
              <a:solidFill>
                <a:srgbClr val="000000"/>
              </a:solidFill>
            </a:endParaRP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20</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246;g128cff8503f_0_93">
            <a:extLst>
              <a:ext uri="{FF2B5EF4-FFF2-40B4-BE49-F238E27FC236}">
                <a16:creationId xmlns:a16="http://schemas.microsoft.com/office/drawing/2014/main" id="{D6274046-3EF5-B59A-A5A8-035E0CF49AE7}"/>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55941" y="1510134"/>
            <a:ext cx="6471812" cy="4853878"/>
          </a:xfrm>
          <a:prstGeom prst="rect">
            <a:avLst/>
          </a:prstGeom>
          <a:noFill/>
          <a:ln>
            <a:noFill/>
          </a:ln>
        </p:spPr>
      </p:pic>
    </p:spTree>
    <p:extLst>
      <p:ext uri="{BB962C8B-B14F-4D97-AF65-F5344CB8AC3E}">
        <p14:creationId xmlns:p14="http://schemas.microsoft.com/office/powerpoint/2010/main" val="942902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The next morning I returned around sunrise to try and catch the Robins leaving at around 0700.  They were observed leaving the roost area from about 0720 until 0800 local time.</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21</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Google Shape;254;g128cff8503f_0_102">
            <a:extLst>
              <a:ext uri="{FF2B5EF4-FFF2-40B4-BE49-F238E27FC236}">
                <a16:creationId xmlns:a16="http://schemas.microsoft.com/office/drawing/2014/main" id="{F864CCD5-8424-A60B-61EE-31A5C636E737}"/>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55941" y="1518040"/>
            <a:ext cx="6466538" cy="3272074"/>
          </a:xfrm>
          <a:prstGeom prst="rect">
            <a:avLst/>
          </a:prstGeom>
          <a:noFill/>
          <a:ln>
            <a:noFill/>
          </a:ln>
        </p:spPr>
      </p:pic>
    </p:spTree>
    <p:extLst>
      <p:ext uri="{BB962C8B-B14F-4D97-AF65-F5344CB8AC3E}">
        <p14:creationId xmlns:p14="http://schemas.microsoft.com/office/powerpoint/2010/main" val="3981191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22</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RISK VALIDATION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50C1370-BFFD-3C50-7E54-3F4DFBCE8160}"/>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C2BC3F27-5E40-2599-E1FE-555E18887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D44EEC02-98DD-09B4-3136-1C992016C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graphicFrame>
        <p:nvGraphicFramePr>
          <p:cNvPr id="20" name="Google Shape;262;g128cff8503f_0_110">
            <a:extLst>
              <a:ext uri="{FF2B5EF4-FFF2-40B4-BE49-F238E27FC236}">
                <a16:creationId xmlns:a16="http://schemas.microsoft.com/office/drawing/2014/main" id="{4364C05E-C87E-6A70-25DB-4B44ACCF82AF}"/>
              </a:ext>
            </a:extLst>
          </p:cNvPr>
          <p:cNvGraphicFramePr/>
          <p:nvPr>
            <p:extLst>
              <p:ext uri="{D42A27DB-BD31-4B8C-83A1-F6EECF244321}">
                <p14:modId xmlns:p14="http://schemas.microsoft.com/office/powerpoint/2010/main" val="107494234"/>
              </p:ext>
            </p:extLst>
          </p:nvPr>
        </p:nvGraphicFramePr>
        <p:xfrm>
          <a:off x="226240" y="1260034"/>
          <a:ext cx="6803734" cy="5083598"/>
        </p:xfrm>
        <a:graphic>
          <a:graphicData uri="http://schemas.openxmlformats.org/drawingml/2006/table">
            <a:tbl>
              <a:tblPr>
                <a:noFill/>
              </a:tblPr>
              <a:tblGrid>
                <a:gridCol w="1792393">
                  <a:extLst>
                    <a:ext uri="{9D8B030D-6E8A-4147-A177-3AD203B41FA5}">
                      <a16:colId xmlns:a16="http://schemas.microsoft.com/office/drawing/2014/main" val="20000"/>
                    </a:ext>
                  </a:extLst>
                </a:gridCol>
                <a:gridCol w="1371721">
                  <a:extLst>
                    <a:ext uri="{9D8B030D-6E8A-4147-A177-3AD203B41FA5}">
                      <a16:colId xmlns:a16="http://schemas.microsoft.com/office/drawing/2014/main" val="20001"/>
                    </a:ext>
                  </a:extLst>
                </a:gridCol>
                <a:gridCol w="932772">
                  <a:extLst>
                    <a:ext uri="{9D8B030D-6E8A-4147-A177-3AD203B41FA5}">
                      <a16:colId xmlns:a16="http://schemas.microsoft.com/office/drawing/2014/main" val="20002"/>
                    </a:ext>
                  </a:extLst>
                </a:gridCol>
                <a:gridCol w="1261975">
                  <a:extLst>
                    <a:ext uri="{9D8B030D-6E8A-4147-A177-3AD203B41FA5}">
                      <a16:colId xmlns:a16="http://schemas.microsoft.com/office/drawing/2014/main" val="20003"/>
                    </a:ext>
                  </a:extLst>
                </a:gridCol>
                <a:gridCol w="1444873">
                  <a:extLst>
                    <a:ext uri="{9D8B030D-6E8A-4147-A177-3AD203B41FA5}">
                      <a16:colId xmlns:a16="http://schemas.microsoft.com/office/drawing/2014/main" val="20004"/>
                    </a:ext>
                  </a:extLst>
                </a:gridCol>
              </a:tblGrid>
              <a:tr h="222038">
                <a:tc>
                  <a:txBody>
                    <a:bodyPr/>
                    <a:lstStyle/>
                    <a:p>
                      <a:pPr marL="0" lvl="0" indent="0" algn="l" rtl="0">
                        <a:spcBef>
                          <a:spcPts val="0"/>
                        </a:spcBef>
                        <a:spcAft>
                          <a:spcPts val="0"/>
                        </a:spcAft>
                        <a:buNone/>
                      </a:pPr>
                      <a:r>
                        <a:rPr lang="en-US" sz="1200" b="1" dirty="0">
                          <a:solidFill>
                            <a:schemeClr val="bg1"/>
                          </a:solidFill>
                          <a:latin typeface="Myriad Pro" panose="020B0503030403020204" pitchFamily="34" charset="0"/>
                        </a:rPr>
                        <a:t>Date Z</a:t>
                      </a:r>
                      <a:endParaRPr sz="1200" b="1" dirty="0">
                        <a:solidFill>
                          <a:schemeClr val="bg1"/>
                        </a:solidFill>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308F"/>
                    </a:solidFill>
                  </a:tcPr>
                </a:tc>
                <a:tc>
                  <a:txBody>
                    <a:bodyPr/>
                    <a:lstStyle/>
                    <a:p>
                      <a:pPr marL="0" lvl="0" indent="0" algn="l" rtl="0">
                        <a:spcBef>
                          <a:spcPts val="0"/>
                        </a:spcBef>
                        <a:spcAft>
                          <a:spcPts val="0"/>
                        </a:spcAft>
                        <a:buNone/>
                      </a:pPr>
                      <a:r>
                        <a:rPr lang="en-US" sz="1200" b="1" dirty="0">
                          <a:solidFill>
                            <a:schemeClr val="bg1"/>
                          </a:solidFill>
                          <a:latin typeface="Myriad Pro" panose="020B0503030403020204" pitchFamily="34" charset="0"/>
                        </a:rPr>
                        <a:t>Avg Z Values</a:t>
                      </a:r>
                      <a:endParaRPr sz="1200" b="1" dirty="0">
                        <a:solidFill>
                          <a:schemeClr val="bg1"/>
                        </a:solidFill>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308F"/>
                    </a:solidFill>
                  </a:tcPr>
                </a:tc>
                <a:tc>
                  <a:txBody>
                    <a:bodyPr/>
                    <a:lstStyle/>
                    <a:p>
                      <a:pPr marL="0" lvl="0" indent="0" algn="l" rtl="0">
                        <a:spcBef>
                          <a:spcPts val="0"/>
                        </a:spcBef>
                        <a:spcAft>
                          <a:spcPts val="0"/>
                        </a:spcAft>
                        <a:buNone/>
                      </a:pPr>
                      <a:r>
                        <a:rPr lang="en-US" sz="1200" b="1" dirty="0">
                          <a:solidFill>
                            <a:schemeClr val="bg1"/>
                          </a:solidFill>
                          <a:latin typeface="Myriad Pro" panose="020B0503030403020204" pitchFamily="34" charset="0"/>
                        </a:rPr>
                        <a:t>Percent</a:t>
                      </a:r>
                      <a:endParaRPr sz="1200" b="1" dirty="0">
                        <a:solidFill>
                          <a:schemeClr val="bg1"/>
                        </a:solidFill>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308F"/>
                    </a:solidFill>
                  </a:tcPr>
                </a:tc>
                <a:tc>
                  <a:txBody>
                    <a:bodyPr/>
                    <a:lstStyle/>
                    <a:p>
                      <a:pPr marL="0" lvl="0" indent="0" algn="l" rtl="0">
                        <a:spcBef>
                          <a:spcPts val="0"/>
                        </a:spcBef>
                        <a:spcAft>
                          <a:spcPts val="0"/>
                        </a:spcAft>
                        <a:buNone/>
                      </a:pPr>
                      <a:r>
                        <a:rPr lang="en-US" sz="1200" b="1" dirty="0">
                          <a:solidFill>
                            <a:schemeClr val="bg1"/>
                          </a:solidFill>
                          <a:latin typeface="Myriad Pro" panose="020B0503030403020204" pitchFamily="34" charset="0"/>
                        </a:rPr>
                        <a:t>ORM value</a:t>
                      </a:r>
                      <a:endParaRPr sz="1200" b="1" dirty="0">
                        <a:solidFill>
                          <a:schemeClr val="bg1"/>
                        </a:solidFill>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308F"/>
                    </a:solidFill>
                  </a:tcPr>
                </a:tc>
                <a:tc>
                  <a:txBody>
                    <a:bodyPr/>
                    <a:lstStyle/>
                    <a:p>
                      <a:pPr marL="0" lvl="0" indent="0" algn="l" rtl="0">
                        <a:spcBef>
                          <a:spcPts val="0"/>
                        </a:spcBef>
                        <a:spcAft>
                          <a:spcPts val="0"/>
                        </a:spcAft>
                        <a:buNone/>
                      </a:pPr>
                      <a:r>
                        <a:rPr lang="en-US" sz="1200" b="1" dirty="0">
                          <a:solidFill>
                            <a:schemeClr val="bg1"/>
                          </a:solidFill>
                          <a:latin typeface="Myriad Pro" panose="020B0503030403020204" pitchFamily="34" charset="0"/>
                        </a:rPr>
                        <a:t>NEXRAD RISK</a:t>
                      </a:r>
                      <a:endParaRPr sz="1200" b="1" dirty="0">
                        <a:solidFill>
                          <a:schemeClr val="bg1"/>
                        </a:solidFill>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308F"/>
                    </a:solidFill>
                  </a:tcPr>
                </a:tc>
                <a:extLst>
                  <a:ext uri="{0D108BD9-81ED-4DB2-BD59-A6C34878D82A}">
                    <a16:rowId xmlns:a16="http://schemas.microsoft.com/office/drawing/2014/main" val="10000"/>
                  </a:ext>
                </a:extLst>
              </a:tr>
              <a:tr h="160781">
                <a:tc>
                  <a:txBody>
                    <a:bodyPr/>
                    <a:lstStyle/>
                    <a:p>
                      <a:pPr marL="0" lvl="0" indent="0" algn="r" rtl="0">
                        <a:spcBef>
                          <a:spcPts val="0"/>
                        </a:spcBef>
                        <a:spcAft>
                          <a:spcPts val="0"/>
                        </a:spcAft>
                        <a:buNone/>
                      </a:pPr>
                      <a:r>
                        <a:rPr lang="en-US" sz="1200" dirty="0">
                          <a:latin typeface="Myriad Pro" panose="020B0503030403020204" pitchFamily="34" charset="0"/>
                        </a:rPr>
                        <a:t>1/12/2022 12:00:35</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0.861437</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47.80793</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41.1835198</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LOW</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12:06:25</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1.80519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46.76409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84.41806763</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LOW</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12:12:26</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1.800698</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46.97286</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84.58393506</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a:latin typeface="Myriad Pro" panose="020B0503030403020204" pitchFamily="34" charset="0"/>
                        </a:rPr>
                        <a:t>LOW</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12:18:27</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1.6684</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47.80793</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79.76275041</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a:latin typeface="Myriad Pro" panose="020B0503030403020204" pitchFamily="34" charset="0"/>
                        </a:rPr>
                        <a:t>LOW</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12:24:27</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0.779589</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38.72651</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30.1907612</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LOW</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12:30:27</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0.779589</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38.72651</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30.1907612</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LOW</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12:36:28</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10.95222</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42.48434</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465.2978382</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160781">
                <a:tc>
                  <a:txBody>
                    <a:bodyPr/>
                    <a:lstStyle/>
                    <a:p>
                      <a:pPr marL="0" lvl="0" indent="0" algn="r" rtl="0">
                        <a:spcBef>
                          <a:spcPts val="0"/>
                        </a:spcBef>
                        <a:spcAft>
                          <a:spcPts val="0"/>
                        </a:spcAft>
                        <a:buNone/>
                      </a:pPr>
                      <a:r>
                        <a:rPr lang="en-US" sz="1200" dirty="0">
                          <a:latin typeface="Myriad Pro" panose="020B0503030403020204" pitchFamily="34" charset="0"/>
                        </a:rPr>
                        <a:t>1/12/2022 12:42:28</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38.09919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31.73278</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1208.993214</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160781">
                <a:tc>
                  <a:txBody>
                    <a:bodyPr/>
                    <a:lstStyle/>
                    <a:p>
                      <a:pPr marL="0" lvl="0" indent="0" algn="r" rtl="0">
                        <a:spcBef>
                          <a:spcPts val="0"/>
                        </a:spcBef>
                        <a:spcAft>
                          <a:spcPts val="0"/>
                        </a:spcAft>
                        <a:buNone/>
                      </a:pPr>
                      <a:r>
                        <a:rPr lang="en-US" sz="1200" dirty="0">
                          <a:latin typeface="Myriad Pro" panose="020B0503030403020204" pitchFamily="34" charset="0"/>
                        </a:rPr>
                        <a:t>1/12/2022 12:48:29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0000"/>
                    </a:solidFill>
                  </a:tcPr>
                </a:tc>
                <a:tc>
                  <a:txBody>
                    <a:bodyPr/>
                    <a:lstStyle/>
                    <a:p>
                      <a:pPr marL="0" lvl="0" indent="0" algn="r" rtl="0">
                        <a:spcBef>
                          <a:spcPts val="0"/>
                        </a:spcBef>
                        <a:spcAft>
                          <a:spcPts val="0"/>
                        </a:spcAft>
                        <a:buNone/>
                      </a:pPr>
                      <a:r>
                        <a:rPr lang="en-US" sz="1200" dirty="0">
                          <a:latin typeface="Myriad Pro" panose="020B0503030403020204" pitchFamily="34" charset="0"/>
                        </a:rPr>
                        <a:t>193.5845</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0000"/>
                    </a:solidFill>
                  </a:tcPr>
                </a:tc>
                <a:tc>
                  <a:txBody>
                    <a:bodyPr/>
                    <a:lstStyle/>
                    <a:p>
                      <a:pPr marL="0" lvl="0" indent="0" algn="r" rtl="0">
                        <a:spcBef>
                          <a:spcPts val="0"/>
                        </a:spcBef>
                        <a:spcAft>
                          <a:spcPts val="0"/>
                        </a:spcAft>
                        <a:buNone/>
                      </a:pPr>
                      <a:r>
                        <a:rPr lang="en-US" sz="1200" dirty="0">
                          <a:latin typeface="Myriad Pro" panose="020B0503030403020204" pitchFamily="34" charset="0"/>
                        </a:rPr>
                        <a:t>22.96451</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0000"/>
                    </a:solidFill>
                  </a:tcPr>
                </a:tc>
                <a:tc>
                  <a:txBody>
                    <a:bodyPr/>
                    <a:lstStyle/>
                    <a:p>
                      <a:pPr marL="0" lvl="0" indent="0" algn="r" rtl="0">
                        <a:spcBef>
                          <a:spcPts val="0"/>
                        </a:spcBef>
                        <a:spcAft>
                          <a:spcPts val="0"/>
                        </a:spcAft>
                        <a:buNone/>
                      </a:pPr>
                      <a:r>
                        <a:rPr lang="en-US" sz="1200" dirty="0">
                          <a:latin typeface="Myriad Pro" panose="020B0503030403020204" pitchFamily="34" charset="0"/>
                        </a:rPr>
                        <a:t>4445.573186</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0000"/>
                    </a:solidFill>
                  </a:tcPr>
                </a:tc>
                <a:tc>
                  <a:txBody>
                    <a:bodyPr/>
                    <a:lstStyle/>
                    <a:p>
                      <a:pPr marL="0" lvl="0" indent="0" algn="l" rtl="0">
                        <a:spcBef>
                          <a:spcPts val="0"/>
                        </a:spcBef>
                        <a:spcAft>
                          <a:spcPts val="0"/>
                        </a:spcAft>
                        <a:buNone/>
                      </a:pPr>
                      <a:r>
                        <a:rPr lang="en-US" sz="1200" dirty="0">
                          <a:latin typeface="Myriad Pro" panose="020B0503030403020204" pitchFamily="34" charset="0"/>
                        </a:rPr>
                        <a:t>SEVERE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0000"/>
                    </a:solidFill>
                  </a:tcPr>
                </a:tc>
                <a:extLst>
                  <a:ext uri="{0D108BD9-81ED-4DB2-BD59-A6C34878D82A}">
                    <a16:rowId xmlns:a16="http://schemas.microsoft.com/office/drawing/2014/main" val="10009"/>
                  </a:ext>
                </a:extLst>
              </a:tr>
              <a:tr h="160781">
                <a:tc>
                  <a:txBody>
                    <a:bodyPr/>
                    <a:lstStyle/>
                    <a:p>
                      <a:pPr marL="0" lvl="0" indent="0" algn="r" rtl="0">
                        <a:spcBef>
                          <a:spcPts val="0"/>
                        </a:spcBef>
                        <a:spcAft>
                          <a:spcPts val="0"/>
                        </a:spcAft>
                        <a:buNone/>
                      </a:pPr>
                      <a:r>
                        <a:rPr lang="en-US" sz="1200" dirty="0">
                          <a:latin typeface="Myriad Pro" panose="020B0503030403020204" pitchFamily="34" charset="0"/>
                        </a:rPr>
                        <a:t>1/12/2022 12:54:29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90.52348</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27.13988</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2456.796384</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13:00:31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18.94401</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38.20459</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723.748135</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13:06:31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20.59394</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39.77036</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819.0284076</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13:12:31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14.21373</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40.8142</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580.122019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3"/>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13:18:32</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6.133166</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45.4071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278.4892819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LOW</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4"/>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13:24:32</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16.51355</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44.0501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727.4235289</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5"/>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13:30:33</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16.44141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44.25887</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727.6782278</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6"/>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13:36:33</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26.93702</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45.09394</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1214.696364</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7"/>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13:42:34</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14.85974</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44.57203</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662.3287771</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8"/>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13:48:35</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14.86278</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44.57203</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dirty="0">
                          <a:latin typeface="Myriad Pro" panose="020B0503030403020204" pitchFamily="34" charset="0"/>
                        </a:rPr>
                        <a:t>662.464276</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9"/>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13:54:35</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13.58457</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52.08768</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707.5887351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0"/>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14:00:28</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13.41824</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52.81837</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708.7295651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1"/>
                  </a:ext>
                </a:extLst>
              </a:tr>
              <a:tr h="160781">
                <a:tc>
                  <a:txBody>
                    <a:bodyPr/>
                    <a:lstStyle/>
                    <a:p>
                      <a:pPr marL="0" lvl="0" indent="0" algn="r" rtl="0">
                        <a:spcBef>
                          <a:spcPts val="0"/>
                        </a:spcBef>
                        <a:spcAft>
                          <a:spcPts val="0"/>
                        </a:spcAft>
                        <a:buNone/>
                      </a:pPr>
                      <a:r>
                        <a:rPr lang="en-US" sz="1200">
                          <a:latin typeface="Myriad Pro" panose="020B0503030403020204" pitchFamily="34" charset="0"/>
                        </a:rPr>
                        <a:t>1/12/2022 14:06:26</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14.03757</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52.50522</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r" rtl="0">
                        <a:spcBef>
                          <a:spcPts val="0"/>
                        </a:spcBef>
                        <a:spcAft>
                          <a:spcPts val="0"/>
                        </a:spcAft>
                        <a:buNone/>
                      </a:pPr>
                      <a:r>
                        <a:rPr lang="en-US" sz="1200">
                          <a:latin typeface="Myriad Pro" panose="020B0503030403020204" pitchFamily="34" charset="0"/>
                        </a:rPr>
                        <a:t>737.0457011</a:t>
                      </a:r>
                      <a:endParaRPr sz="120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0"/>
                        </a:spcAft>
                        <a:buNone/>
                      </a:pPr>
                      <a:r>
                        <a:rPr lang="en-US" sz="1200" dirty="0">
                          <a:latin typeface="Myriad Pro" panose="020B0503030403020204" pitchFamily="34" charset="0"/>
                        </a:rPr>
                        <a:t>MODERATE</a:t>
                      </a:r>
                      <a:endParaRPr sz="1200" dirty="0">
                        <a:latin typeface="Myriad Pro" panose="020B0503030403020204" pitchFamily="34" charset="0"/>
                      </a:endParaRPr>
                    </a:p>
                  </a:txBody>
                  <a:tcPr marL="19050" marR="19050" marT="19050" marB="1905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2"/>
                  </a:ext>
                </a:extLst>
              </a:tr>
            </a:tbl>
          </a:graphicData>
        </a:graphic>
      </p:graphicFrame>
      <p:sp>
        <p:nvSpPr>
          <p:cNvPr id="22" name="Content Placeholder 2">
            <a:extLst>
              <a:ext uri="{FF2B5EF4-FFF2-40B4-BE49-F238E27FC236}">
                <a16:creationId xmlns:a16="http://schemas.microsoft.com/office/drawing/2014/main" id="{3E9C8866-11BC-5F14-1F06-F5A5396370A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Instrument Route IR016 C-D passes directly over the area of the roost.  The NEXRAD risk was low until the emergence when the risk increased to moderate.  The risk increased to severe at 1248z (0748 local). </a:t>
            </a:r>
          </a:p>
        </p:txBody>
      </p:sp>
    </p:spTree>
    <p:extLst>
      <p:ext uri="{BB962C8B-B14F-4D97-AF65-F5344CB8AC3E}">
        <p14:creationId xmlns:p14="http://schemas.microsoft.com/office/powerpoint/2010/main" val="3650303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A bat roost was detected, using NEXRAD data, near Douglas, GA on September 7th at coordinates approximately 30°45'58.83"N,   82°53'55.15"W.  On September 8th, I travelled there to find the roost. </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23</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270;g128cff8503f_0_119">
            <a:extLst>
              <a:ext uri="{FF2B5EF4-FFF2-40B4-BE49-F238E27FC236}">
                <a16:creationId xmlns:a16="http://schemas.microsoft.com/office/drawing/2014/main" id="{C69FD0B1-5241-5574-E1BF-2BCAEA8BECF0}"/>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39002" y="1517130"/>
            <a:ext cx="6483477" cy="3131175"/>
          </a:xfrm>
          <a:prstGeom prst="rect">
            <a:avLst/>
          </a:prstGeom>
          <a:noFill/>
          <a:ln>
            <a:noFill/>
          </a:ln>
        </p:spPr>
      </p:pic>
      <p:sp>
        <p:nvSpPr>
          <p:cNvPr id="22" name="Google Shape;271;g128cff8503f_0_119">
            <a:extLst>
              <a:ext uri="{FF2B5EF4-FFF2-40B4-BE49-F238E27FC236}">
                <a16:creationId xmlns:a16="http://schemas.microsoft.com/office/drawing/2014/main" id="{8137BF14-CF36-F242-F6D5-1D2A22DE993B}"/>
              </a:ext>
            </a:extLst>
          </p:cNvPr>
          <p:cNvSpPr/>
          <p:nvPr/>
        </p:nvSpPr>
        <p:spPr>
          <a:xfrm rot="1237376">
            <a:off x="2012488" y="2346846"/>
            <a:ext cx="1542796" cy="166914"/>
          </a:xfrm>
          <a:prstGeom prst="rightArrow">
            <a:avLst>
              <a:gd name="adj1" fmla="val 50000"/>
              <a:gd name="adj2" fmla="val 50000"/>
            </a:avLst>
          </a:prstGeom>
          <a:solidFill>
            <a:srgbClr val="FE0000"/>
          </a:solidFill>
          <a:ln w="9525" cap="flat" cmpd="sng">
            <a:solidFill>
              <a:srgbClr val="00308F"/>
            </a:solidFill>
            <a:prstDash val="solid"/>
            <a:round/>
            <a:headEnd type="none" w="sm" len="sm"/>
            <a:tailEnd type="none" w="sm" len="sm"/>
          </a:ln>
        </p:spPr>
        <p:txBody>
          <a:bodyPr spcFirstLastPara="1" wrap="square" lIns="68569" tIns="68569" rIns="68569" bIns="68569" anchor="ctr" anchorCtr="0">
            <a:noAutofit/>
          </a:bodyPr>
          <a:lstStyle/>
          <a:p>
            <a:endParaRPr sz="1350"/>
          </a:p>
        </p:txBody>
      </p:sp>
    </p:spTree>
    <p:extLst>
      <p:ext uri="{BB962C8B-B14F-4D97-AF65-F5344CB8AC3E}">
        <p14:creationId xmlns:p14="http://schemas.microsoft.com/office/powerpoint/2010/main" val="454663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To help find the exact location of the  roost, DeTect contacted the Georgia Wildlife Resource Division.  They knew about this roost and directed me to Waldron Farm Supply.  I travelled there on September 8th. </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24</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Google Shape;279;g1299d26f70f_0_4">
            <a:extLst>
              <a:ext uri="{FF2B5EF4-FFF2-40B4-BE49-F238E27FC236}">
                <a16:creationId xmlns:a16="http://schemas.microsoft.com/office/drawing/2014/main" id="{FAFF9584-1126-1A15-16B7-3C3047925B4C}"/>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39002" y="1525036"/>
            <a:ext cx="5944352" cy="4458265"/>
          </a:xfrm>
          <a:prstGeom prst="rect">
            <a:avLst/>
          </a:prstGeom>
          <a:noFill/>
          <a:ln>
            <a:noFill/>
          </a:ln>
        </p:spPr>
      </p:pic>
      <p:pic>
        <p:nvPicPr>
          <p:cNvPr id="23" name="Google Shape;280;g1299d26f70f_0_4">
            <a:extLst>
              <a:ext uri="{FF2B5EF4-FFF2-40B4-BE49-F238E27FC236}">
                <a16:creationId xmlns:a16="http://schemas.microsoft.com/office/drawing/2014/main" id="{7E36277D-2B64-1411-017D-3B7B431D5F29}"/>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146467" y="1824185"/>
            <a:ext cx="2555545" cy="1690803"/>
          </a:xfrm>
          <a:prstGeom prst="rect">
            <a:avLst/>
          </a:prstGeom>
          <a:noFill/>
          <a:ln>
            <a:noFill/>
          </a:ln>
        </p:spPr>
      </p:pic>
    </p:spTree>
    <p:extLst>
      <p:ext uri="{BB962C8B-B14F-4D97-AF65-F5344CB8AC3E}">
        <p14:creationId xmlns:p14="http://schemas.microsoft.com/office/powerpoint/2010/main" val="2531202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0" y="1605651"/>
            <a:ext cx="4912550"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indent="0">
              <a:spcBef>
                <a:spcPts val="0"/>
              </a:spcBef>
              <a:buNone/>
            </a:pPr>
            <a:r>
              <a:rPr lang="en-GB" sz="2400" dirty="0">
                <a:solidFill>
                  <a:srgbClr val="000000"/>
                </a:solidFill>
              </a:rPr>
              <a:t>On the evening of the 8th of September 2021, I observed bats leaving the roost. </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25</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VISUAL OBSERVATIONS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5">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20210908_194148">
            <a:hlinkClick r:id="" action="ppaction://media"/>
            <a:extLst>
              <a:ext uri="{FF2B5EF4-FFF2-40B4-BE49-F238E27FC236}">
                <a16:creationId xmlns:a16="http://schemas.microsoft.com/office/drawing/2014/main" id="{E3910EB2-906C-4006-9A0C-3470429BF9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9450" y="1525519"/>
            <a:ext cx="6473030" cy="364108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38573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fullScrn="1">
              <p:cMediaNode vol="80000">
                <p:cTn id="12" repeatCount="indefinite" fill="hold" display="0">
                  <p:stCondLst>
                    <p:cond delay="indefinite"/>
                  </p:stCondLst>
                </p:cTn>
                <p:tgtEl>
                  <p:spTgt spid="2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624463"/>
            <a:ext cx="10137064"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NEXRAD imagery can detect wildlife hazards in real time</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NEXRAD imagery can find new roosts as they emerge for conservation efforts</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Conversely AHAS will not indicate a bird or bat hazard when it is no longer present</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Validating NEXRAD detections has benefits for both flight safety and conservation of wildlife.</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26</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CONCLUSION</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DF4418C-101D-F0C2-2672-6B4F9CF0E7F4}"/>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0FD667F1-85C8-C5D3-3621-8C33BFB27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42A7C149-8495-2C6D-8398-E437D9A8E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spTree>
    <p:extLst>
      <p:ext uri="{BB962C8B-B14F-4D97-AF65-F5344CB8AC3E}">
        <p14:creationId xmlns:p14="http://schemas.microsoft.com/office/powerpoint/2010/main" val="2845997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8B1AEA-5AF6-430A-BBE4-B7C9389FB535}"/>
              </a:ext>
            </a:extLst>
          </p:cNvPr>
          <p:cNvSpPr>
            <a:spLocks noGrp="1"/>
          </p:cNvSpPr>
          <p:nvPr>
            <p:ph type="subTitle" idx="1"/>
          </p:nvPr>
        </p:nvSpPr>
        <p:spPr>
          <a:xfrm>
            <a:off x="1" y="3090309"/>
            <a:ext cx="12191998" cy="1347467"/>
          </a:xfrm>
        </p:spPr>
        <p:txBody>
          <a:bodyPr>
            <a:noAutofit/>
          </a:bodyPr>
          <a:lstStyle/>
          <a:p>
            <a:r>
              <a:rPr lang="en-GB" sz="6000" b="1" dirty="0">
                <a:latin typeface="Myriad Pro" panose="020B0503030403020204" pitchFamily="34" charset="0"/>
              </a:rPr>
              <a:t>Questions?</a:t>
            </a:r>
          </a:p>
        </p:txBody>
      </p:sp>
      <p:pic>
        <p:nvPicPr>
          <p:cNvPr id="14" name="Picture 13">
            <a:extLst>
              <a:ext uri="{FF2B5EF4-FFF2-40B4-BE49-F238E27FC236}">
                <a16:creationId xmlns:a16="http://schemas.microsoft.com/office/drawing/2014/main" id="{ADE96B64-2C41-7B18-5CF2-CD7E564036B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29EEACE0-9854-5374-ECEF-FAA87B526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194" y="1372366"/>
            <a:ext cx="2947611" cy="1236610"/>
          </a:xfrm>
          <a:prstGeom prst="rect">
            <a:avLst/>
          </a:prstGeom>
        </p:spPr>
      </p:pic>
      <p:sp>
        <p:nvSpPr>
          <p:cNvPr id="16" name="TextBox 15">
            <a:extLst>
              <a:ext uri="{FF2B5EF4-FFF2-40B4-BE49-F238E27FC236}">
                <a16:creationId xmlns:a16="http://schemas.microsoft.com/office/drawing/2014/main" id="{132DD030-43C9-370E-E0A8-AF2FA03A6C05}"/>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pic>
        <p:nvPicPr>
          <p:cNvPr id="17" name="Google Shape;301;p30" descr="BASH Logo.jpg">
            <a:extLst>
              <a:ext uri="{FF2B5EF4-FFF2-40B4-BE49-F238E27FC236}">
                <a16:creationId xmlns:a16="http://schemas.microsoft.com/office/drawing/2014/main" id="{7FED6876-F634-D152-8279-E8410339F9FD}"/>
              </a:ext>
            </a:extLst>
          </p:cNvPr>
          <p:cNvPicPr preferRelativeResize="0"/>
          <p:nvPr/>
        </p:nvPicPr>
        <p:blipFill rotWithShape="1">
          <a:blip r:embed="rId4">
            <a:alphaModFix/>
          </a:blip>
          <a:srcRect/>
          <a:stretch/>
        </p:blipFill>
        <p:spPr>
          <a:xfrm>
            <a:off x="7983963" y="232858"/>
            <a:ext cx="788901" cy="831633"/>
          </a:xfrm>
          <a:prstGeom prst="rect">
            <a:avLst/>
          </a:prstGeom>
          <a:noFill/>
          <a:ln>
            <a:noFill/>
          </a:ln>
        </p:spPr>
      </p:pic>
      <p:pic>
        <p:nvPicPr>
          <p:cNvPr id="18" name="Picture 17">
            <a:extLst>
              <a:ext uri="{FF2B5EF4-FFF2-40B4-BE49-F238E27FC236}">
                <a16:creationId xmlns:a16="http://schemas.microsoft.com/office/drawing/2014/main" id="{A04C90E6-8D27-00DD-CFC7-F4C76E13B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spTree>
    <p:extLst>
      <p:ext uri="{BB962C8B-B14F-4D97-AF65-F5344CB8AC3E}">
        <p14:creationId xmlns:p14="http://schemas.microsoft.com/office/powerpoint/2010/main" val="127904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624463"/>
            <a:ext cx="10137064" cy="495034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indent="-571500">
              <a:spcBef>
                <a:spcPts val="0"/>
              </a:spcBef>
              <a:buClr>
                <a:srgbClr val="00308F"/>
              </a:buClr>
              <a:buFont typeface="Wingdings" panose="05000000000000000000" pitchFamily="2" charset="2"/>
              <a:buChar char="§"/>
            </a:pPr>
            <a:r>
              <a:rPr lang="en-GB" sz="3600" dirty="0">
                <a:latin typeface="Myriad Pro"/>
                <a:ea typeface="Roboto Light"/>
              </a:rPr>
              <a:t>What is AHAS?</a:t>
            </a:r>
            <a:endParaRPr lang="en-US" dirty="0"/>
          </a:p>
          <a:p>
            <a:pPr marL="571500" indent="-571500">
              <a:spcBef>
                <a:spcPts val="0"/>
              </a:spcBef>
              <a:buClr>
                <a:srgbClr val="00308F"/>
              </a:buClr>
              <a:buFont typeface="Wingdings" panose="05000000000000000000" pitchFamily="2" charset="2"/>
              <a:buChar char="§"/>
            </a:pPr>
            <a:r>
              <a:rPr lang="en-GB" sz="3600" dirty="0">
                <a:latin typeface="Myriad Pro"/>
                <a:ea typeface="Roboto Light"/>
              </a:rPr>
              <a:t>Performance Work Statement (PWS)</a:t>
            </a:r>
            <a:endParaRPr lang="en-GB" dirty="0"/>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Calculating NEXRAD risk</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Validation</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2</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OVERVIEW</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EF87225A-47A1-E70D-77EA-B4393142DD52}"/>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8403CAA1-DD5F-57C3-1943-1A6DF77CFE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4731797F-71DC-680A-DC8C-4B7B7CDF2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spTree>
    <p:extLst>
      <p:ext uri="{BB962C8B-B14F-4D97-AF65-F5344CB8AC3E}">
        <p14:creationId xmlns:p14="http://schemas.microsoft.com/office/powerpoint/2010/main" val="2268191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8B1AEA-5AF6-430A-BBE4-B7C9389FB535}"/>
              </a:ext>
            </a:extLst>
          </p:cNvPr>
          <p:cNvSpPr>
            <a:spLocks noGrp="1"/>
          </p:cNvSpPr>
          <p:nvPr>
            <p:ph type="subTitle" idx="1"/>
          </p:nvPr>
        </p:nvSpPr>
        <p:spPr>
          <a:xfrm>
            <a:off x="1" y="1924238"/>
            <a:ext cx="12191998" cy="1347467"/>
          </a:xfrm>
        </p:spPr>
        <p:txBody>
          <a:bodyPr>
            <a:noAutofit/>
          </a:bodyPr>
          <a:lstStyle/>
          <a:p>
            <a:r>
              <a:rPr lang="en-GB" b="1" u="sng" dirty="0">
                <a:solidFill>
                  <a:schemeClr val="bg1">
                    <a:lumMod val="75000"/>
                  </a:schemeClr>
                </a:solidFill>
                <a:latin typeface="Myriad Pro" panose="020B0503030403020204" pitchFamily="34" charset="0"/>
              </a:rPr>
              <a:t>USAF BASH Team</a:t>
            </a:r>
          </a:p>
          <a:p>
            <a:r>
              <a:rPr lang="en-GB" b="1" dirty="0">
                <a:solidFill>
                  <a:schemeClr val="bg1">
                    <a:lumMod val="85000"/>
                  </a:schemeClr>
                </a:solidFill>
                <a:latin typeface="Myriad Pro" panose="020B0503030403020204" pitchFamily="34" charset="0"/>
              </a:rPr>
              <a:t>Mr. Dan Sullivan, Branch Chief : </a:t>
            </a:r>
            <a:r>
              <a:rPr lang="en-GB" dirty="0">
                <a:solidFill>
                  <a:schemeClr val="bg1">
                    <a:lumMod val="65000"/>
                  </a:schemeClr>
                </a:solidFill>
                <a:latin typeface="Myriad Pro" panose="020B0503030403020204" pitchFamily="34" charset="0"/>
              </a:rPr>
              <a:t>daniel.sullivan.26@us.af.mil, DSN 246-5674</a:t>
            </a:r>
          </a:p>
          <a:p>
            <a:r>
              <a:rPr lang="en-GB" b="1" dirty="0">
                <a:solidFill>
                  <a:schemeClr val="bg1">
                    <a:lumMod val="85000"/>
                  </a:schemeClr>
                </a:solidFill>
                <a:latin typeface="Myriad Pro" panose="020B0503030403020204" pitchFamily="34" charset="0"/>
              </a:rPr>
              <a:t>Kyle Russell, Deputy Chief : </a:t>
            </a:r>
            <a:r>
              <a:rPr lang="en-GB" dirty="0">
                <a:solidFill>
                  <a:schemeClr val="bg1">
                    <a:lumMod val="65000"/>
                  </a:schemeClr>
                </a:solidFill>
                <a:latin typeface="Myriad Pro" panose="020B0503030403020204" pitchFamily="34" charset="0"/>
              </a:rPr>
              <a:t>kyle.russell.17@us.af.mil, DSN 246-5674</a:t>
            </a:r>
          </a:p>
          <a:p>
            <a:r>
              <a:rPr lang="en-GB" b="1" dirty="0" err="1">
                <a:solidFill>
                  <a:schemeClr val="bg1">
                    <a:lumMod val="85000"/>
                  </a:schemeClr>
                </a:solidFill>
                <a:latin typeface="Myriad Pro" panose="020B0503030403020204" pitchFamily="34" charset="0"/>
              </a:rPr>
              <a:t>Capt</a:t>
            </a:r>
            <a:r>
              <a:rPr lang="en-GB" b="1" dirty="0">
                <a:solidFill>
                  <a:schemeClr val="bg1">
                    <a:lumMod val="85000"/>
                  </a:schemeClr>
                </a:solidFill>
                <a:latin typeface="Myriad Pro" panose="020B0503030403020204" pitchFamily="34" charset="0"/>
              </a:rPr>
              <a:t> Boss, Wildlife Ecologist : </a:t>
            </a:r>
            <a:r>
              <a:rPr lang="en-GB" dirty="0">
                <a:solidFill>
                  <a:schemeClr val="bg1">
                    <a:lumMod val="65000"/>
                  </a:schemeClr>
                </a:solidFill>
                <a:latin typeface="Myriad Pro" panose="020B0503030403020204" pitchFamily="34" charset="0"/>
              </a:rPr>
              <a:t>patrick.boss.1@us.af.mil, DSN 246-5848</a:t>
            </a:r>
          </a:p>
          <a:p>
            <a:r>
              <a:rPr lang="en-GB" b="1" dirty="0">
                <a:solidFill>
                  <a:schemeClr val="bg1">
                    <a:lumMod val="85000"/>
                  </a:schemeClr>
                </a:solidFill>
                <a:latin typeface="Myriad Pro" panose="020B0503030403020204" pitchFamily="34" charset="0"/>
              </a:rPr>
              <a:t>Commercial prefix : </a:t>
            </a:r>
            <a:r>
              <a:rPr lang="en-GB" dirty="0">
                <a:solidFill>
                  <a:schemeClr val="bg1">
                    <a:lumMod val="65000"/>
                  </a:schemeClr>
                </a:solidFill>
                <a:latin typeface="Myriad Pro" panose="020B0503030403020204" pitchFamily="34" charset="0"/>
              </a:rPr>
              <a:t>(505) 846-xxxx</a:t>
            </a:r>
          </a:p>
          <a:p>
            <a:endParaRPr lang="en-GB" sz="1100" dirty="0">
              <a:solidFill>
                <a:schemeClr val="bg1">
                  <a:lumMod val="65000"/>
                </a:schemeClr>
              </a:solidFill>
              <a:latin typeface="Myriad Pro" panose="020B0503030403020204" pitchFamily="34" charset="0"/>
            </a:endParaRPr>
          </a:p>
          <a:p>
            <a:r>
              <a:rPr lang="en-GB" b="1" u="sng" dirty="0">
                <a:solidFill>
                  <a:schemeClr val="bg1">
                    <a:lumMod val="75000"/>
                  </a:schemeClr>
                </a:solidFill>
                <a:latin typeface="Myriad Pro" panose="020B0503030403020204" pitchFamily="34" charset="0"/>
              </a:rPr>
              <a:t>AHAS Personnel</a:t>
            </a:r>
          </a:p>
          <a:p>
            <a:r>
              <a:rPr lang="en-GB" b="1" dirty="0">
                <a:solidFill>
                  <a:schemeClr val="bg1">
                    <a:lumMod val="95000"/>
                  </a:schemeClr>
                </a:solidFill>
                <a:latin typeface="Myriad Pro" panose="020B0503030403020204" pitchFamily="34" charset="0"/>
              </a:rPr>
              <a:t>Mr. Ron White : </a:t>
            </a:r>
            <a:r>
              <a:rPr lang="en-GB" dirty="0">
                <a:solidFill>
                  <a:schemeClr val="bg1">
                    <a:lumMod val="65000"/>
                  </a:schemeClr>
                </a:solidFill>
                <a:latin typeface="Myriad Pro" panose="020B0503030403020204" pitchFamily="34" charset="0"/>
              </a:rPr>
              <a:t>ahas@detect-inc.com</a:t>
            </a:r>
          </a:p>
        </p:txBody>
      </p:sp>
      <p:pic>
        <p:nvPicPr>
          <p:cNvPr id="5" name="Picture 4">
            <a:extLst>
              <a:ext uri="{FF2B5EF4-FFF2-40B4-BE49-F238E27FC236}">
                <a16:creationId xmlns:a16="http://schemas.microsoft.com/office/drawing/2014/main" id="{4485B62B-C8A8-4A49-8688-F4FA3E77464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908" y="412387"/>
            <a:ext cx="3530850" cy="1360848"/>
          </a:xfrm>
          <a:prstGeom prst="rect">
            <a:avLst/>
          </a:prstGeom>
        </p:spPr>
      </p:pic>
      <p:cxnSp>
        <p:nvCxnSpPr>
          <p:cNvPr id="8" name="Straight Connector 7">
            <a:extLst>
              <a:ext uri="{FF2B5EF4-FFF2-40B4-BE49-F238E27FC236}">
                <a16:creationId xmlns:a16="http://schemas.microsoft.com/office/drawing/2014/main" id="{4231D221-1F23-4297-9C84-6A9FDDA41193}"/>
              </a:ext>
            </a:extLst>
          </p:cNvPr>
          <p:cNvCxnSpPr/>
          <p:nvPr/>
        </p:nvCxnSpPr>
        <p:spPr>
          <a:xfrm>
            <a:off x="0" y="5662569"/>
            <a:ext cx="12192000" cy="0"/>
          </a:xfrm>
          <a:prstGeom prst="line">
            <a:avLst/>
          </a:prstGeom>
          <a:ln w="57150">
            <a:solidFill>
              <a:srgbClr val="00308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936C64E-2CC6-4AF2-A723-6BA112F88A4F}"/>
              </a:ext>
            </a:extLst>
          </p:cNvPr>
          <p:cNvSpPr txBox="1"/>
          <p:nvPr/>
        </p:nvSpPr>
        <p:spPr>
          <a:xfrm>
            <a:off x="1397" y="5873691"/>
            <a:ext cx="12191999" cy="738664"/>
          </a:xfrm>
          <a:prstGeom prst="rect">
            <a:avLst/>
          </a:prstGeom>
          <a:noFill/>
        </p:spPr>
        <p:txBody>
          <a:bodyPr wrap="square" rtlCol="0">
            <a:spAutoFit/>
          </a:bodyPr>
          <a:lstStyle/>
          <a:p>
            <a:pPr algn="ctr"/>
            <a:r>
              <a:rPr lang="en-GB" sz="1400" dirty="0">
                <a:solidFill>
                  <a:schemeClr val="bg1"/>
                </a:solidFill>
                <a:latin typeface="Myriad Pro" panose="020B0503030403020204" pitchFamily="34" charset="0"/>
              </a:rPr>
              <a:t>Florida : California : Hawaii : Calgary : London : </a:t>
            </a:r>
            <a:r>
              <a:rPr lang="en-GB" sz="1400" dirty="0" err="1">
                <a:solidFill>
                  <a:schemeClr val="bg1"/>
                </a:solidFill>
                <a:latin typeface="Myriad Pro" panose="020B0503030403020204" pitchFamily="34" charset="0"/>
              </a:rPr>
              <a:t>Bejing</a:t>
            </a:r>
            <a:endParaRPr lang="en-GB" sz="1400" dirty="0">
              <a:solidFill>
                <a:schemeClr val="bg1"/>
              </a:solidFill>
              <a:latin typeface="Myriad Pro" panose="020B0503030403020204" pitchFamily="34" charset="0"/>
            </a:endParaRPr>
          </a:p>
          <a:p>
            <a:pPr algn="ctr"/>
            <a:r>
              <a:rPr lang="en-GB" sz="1400" b="1" dirty="0">
                <a:solidFill>
                  <a:schemeClr val="bg1">
                    <a:lumMod val="65000"/>
                  </a:schemeClr>
                </a:solidFill>
                <a:latin typeface="Myriad Pro" panose="020B0503030403020204" pitchFamily="34" charset="0"/>
                <a:hlinkClick r:id="rId3">
                  <a:extLst>
                    <a:ext uri="{A12FA001-AC4F-418D-AE19-62706E023703}">
                      <ahyp:hlinkClr xmlns:ahyp="http://schemas.microsoft.com/office/drawing/2018/hyperlinkcolor" val="tx"/>
                    </a:ext>
                  </a:extLst>
                </a:hlinkClick>
              </a:rPr>
              <a:t>www.detect-inc.com</a:t>
            </a:r>
            <a:r>
              <a:rPr lang="en-GB" sz="1400" b="1" dirty="0">
                <a:solidFill>
                  <a:schemeClr val="bg1">
                    <a:lumMod val="65000"/>
                  </a:schemeClr>
                </a:solidFill>
                <a:latin typeface="Myriad Pro" panose="020B0503030403020204" pitchFamily="34" charset="0"/>
              </a:rPr>
              <a:t>     </a:t>
            </a:r>
            <a:r>
              <a:rPr lang="en-GB" sz="1400" b="1" dirty="0">
                <a:solidFill>
                  <a:schemeClr val="bg1">
                    <a:lumMod val="65000"/>
                  </a:schemeClr>
                </a:solidFill>
                <a:latin typeface="Myriad Pro" panose="020B0503030403020204" pitchFamily="34" charset="0"/>
                <a:hlinkClick r:id="rId4">
                  <a:extLst>
                    <a:ext uri="{A12FA001-AC4F-418D-AE19-62706E023703}">
                      <ahyp:hlinkClr xmlns:ahyp="http://schemas.microsoft.com/office/drawing/2018/hyperlinkcolor" val="tx"/>
                    </a:ext>
                  </a:extLst>
                </a:hlinkClick>
              </a:rPr>
              <a:t>www.dronewatcher.com</a:t>
            </a:r>
            <a:r>
              <a:rPr lang="en-GB" sz="1400" b="1" dirty="0">
                <a:solidFill>
                  <a:schemeClr val="bg1">
                    <a:lumMod val="65000"/>
                  </a:schemeClr>
                </a:solidFill>
                <a:latin typeface="Myriad Pro" panose="020B0503030403020204" pitchFamily="34" charset="0"/>
              </a:rPr>
              <a:t> </a:t>
            </a:r>
          </a:p>
          <a:p>
            <a:pPr algn="ctr"/>
            <a:r>
              <a:rPr lang="en-GB" sz="1400" dirty="0">
                <a:solidFill>
                  <a:schemeClr val="bg1"/>
                </a:solidFill>
                <a:latin typeface="Myriad Pro" panose="020B0503030403020204" pitchFamily="34" charset="0"/>
              </a:rPr>
              <a:t>Copyright 2022, DeTect, Inc, All Rights Reserved</a:t>
            </a:r>
          </a:p>
        </p:txBody>
      </p:sp>
      <p:pic>
        <p:nvPicPr>
          <p:cNvPr id="7" name="Google Shape;301;p30" descr="BASH Logo.jpg">
            <a:extLst>
              <a:ext uri="{FF2B5EF4-FFF2-40B4-BE49-F238E27FC236}">
                <a16:creationId xmlns:a16="http://schemas.microsoft.com/office/drawing/2014/main" id="{A369FC69-9533-2B58-4FB8-E60C091DE9CA}"/>
              </a:ext>
            </a:extLst>
          </p:cNvPr>
          <p:cNvPicPr preferRelativeResize="0"/>
          <p:nvPr/>
        </p:nvPicPr>
        <p:blipFill rotWithShape="1">
          <a:blip r:embed="rId5">
            <a:alphaModFix/>
          </a:blip>
          <a:srcRect/>
          <a:stretch/>
        </p:blipFill>
        <p:spPr>
          <a:xfrm>
            <a:off x="7922396" y="254906"/>
            <a:ext cx="1476462" cy="1556438"/>
          </a:xfrm>
          <a:prstGeom prst="rect">
            <a:avLst/>
          </a:prstGeom>
          <a:noFill/>
          <a:ln>
            <a:noFill/>
          </a:ln>
        </p:spPr>
      </p:pic>
    </p:spTree>
    <p:extLst>
      <p:ext uri="{BB962C8B-B14F-4D97-AF65-F5344CB8AC3E}">
        <p14:creationId xmlns:p14="http://schemas.microsoft.com/office/powerpoint/2010/main" val="3365553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8B1AEA-5AF6-430A-BBE4-B7C9389FB535}"/>
              </a:ext>
            </a:extLst>
          </p:cNvPr>
          <p:cNvSpPr>
            <a:spLocks noGrp="1"/>
          </p:cNvSpPr>
          <p:nvPr>
            <p:ph type="subTitle" idx="1"/>
          </p:nvPr>
        </p:nvSpPr>
        <p:spPr>
          <a:xfrm>
            <a:off x="1" y="2452745"/>
            <a:ext cx="12191998" cy="1347467"/>
          </a:xfrm>
        </p:spPr>
        <p:txBody>
          <a:bodyPr>
            <a:noAutofit/>
          </a:bodyPr>
          <a:lstStyle/>
          <a:p>
            <a:r>
              <a:rPr lang="en-GB" sz="4400" dirty="0">
                <a:solidFill>
                  <a:schemeClr val="bg1">
                    <a:lumMod val="65000"/>
                  </a:schemeClr>
                </a:solidFill>
                <a:latin typeface="Impact" panose="020B0806030902050204" pitchFamily="34" charset="0"/>
              </a:rPr>
              <a:t>Thank you</a:t>
            </a:r>
          </a:p>
        </p:txBody>
      </p:sp>
      <p:pic>
        <p:nvPicPr>
          <p:cNvPr id="5" name="Picture 4">
            <a:extLst>
              <a:ext uri="{FF2B5EF4-FFF2-40B4-BE49-F238E27FC236}">
                <a16:creationId xmlns:a16="http://schemas.microsoft.com/office/drawing/2014/main" id="{4485B62B-C8A8-4A49-8688-F4FA3E77464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510" y="455333"/>
            <a:ext cx="4632206" cy="1785329"/>
          </a:xfrm>
          <a:prstGeom prst="rect">
            <a:avLst/>
          </a:prstGeom>
        </p:spPr>
      </p:pic>
      <p:cxnSp>
        <p:nvCxnSpPr>
          <p:cNvPr id="8" name="Straight Connector 7">
            <a:extLst>
              <a:ext uri="{FF2B5EF4-FFF2-40B4-BE49-F238E27FC236}">
                <a16:creationId xmlns:a16="http://schemas.microsoft.com/office/drawing/2014/main" id="{4231D221-1F23-4297-9C84-6A9FDDA41193}"/>
              </a:ext>
            </a:extLst>
          </p:cNvPr>
          <p:cNvCxnSpPr/>
          <p:nvPr/>
        </p:nvCxnSpPr>
        <p:spPr>
          <a:xfrm>
            <a:off x="0" y="5796793"/>
            <a:ext cx="12192000" cy="0"/>
          </a:xfrm>
          <a:prstGeom prst="line">
            <a:avLst/>
          </a:prstGeom>
          <a:ln w="57150">
            <a:solidFill>
              <a:srgbClr val="00308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7BE8B70-2570-4E31-AE7F-BE3C4E21E334}"/>
              </a:ext>
            </a:extLst>
          </p:cNvPr>
          <p:cNvSpPr txBox="1"/>
          <p:nvPr/>
        </p:nvSpPr>
        <p:spPr>
          <a:xfrm>
            <a:off x="363522" y="3878901"/>
            <a:ext cx="2681682" cy="2031325"/>
          </a:xfrm>
          <a:prstGeom prst="rect">
            <a:avLst/>
          </a:prstGeom>
          <a:noFill/>
        </p:spPr>
        <p:txBody>
          <a:bodyPr wrap="square" rtlCol="0">
            <a:spAutoFit/>
          </a:bodyPr>
          <a:lstStyle/>
          <a:p>
            <a:pPr algn="ctr"/>
            <a:r>
              <a:rPr lang="en-GB" dirty="0">
                <a:solidFill>
                  <a:schemeClr val="bg1">
                    <a:lumMod val="75000"/>
                  </a:schemeClr>
                </a:solidFill>
                <a:latin typeface="Myriad Pro" panose="020B0503030403020204" pitchFamily="34" charset="0"/>
              </a:rPr>
              <a:t>United States</a:t>
            </a:r>
          </a:p>
          <a:p>
            <a:pPr algn="ctr"/>
            <a:r>
              <a:rPr lang="en-GB" sz="1400" dirty="0">
                <a:solidFill>
                  <a:schemeClr val="bg1"/>
                </a:solidFill>
                <a:latin typeface="Myriad Pro" panose="020B0503030403020204" pitchFamily="34" charset="0"/>
                <a:ea typeface="Roboto Light" panose="02000000000000000000" pitchFamily="2" charset="0"/>
              </a:rPr>
              <a:t>DeTect, Inc</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2817 Hwy 77, </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Panama City, </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Florida 32405</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USA</a:t>
            </a:r>
          </a:p>
          <a:p>
            <a:pPr algn="ctr" eaLnBrk="1" hangingPunct="1">
              <a:spcBef>
                <a:spcPts val="0"/>
              </a:spcBef>
              <a:buNone/>
            </a:pPr>
            <a:r>
              <a:rPr lang="en-US" sz="1400" dirty="0">
                <a:solidFill>
                  <a:schemeClr val="bg1">
                    <a:lumMod val="65000"/>
                  </a:schemeClr>
                </a:solidFill>
                <a:latin typeface="Myriad Pro" panose="020B0503030403020204" pitchFamily="34" charset="0"/>
                <a:ea typeface="Roboto Light" panose="02000000000000000000" pitchFamily="2" charset="0"/>
                <a:cs typeface="ＭＳ Ｐゴシック" charset="0"/>
              </a:rPr>
              <a:t>contact@detect-inc.com</a:t>
            </a:r>
          </a:p>
          <a:p>
            <a:pPr algn="ctr"/>
            <a:endParaRPr lang="en-GB" sz="1200" dirty="0">
              <a:solidFill>
                <a:schemeClr val="bg1"/>
              </a:solidFill>
              <a:latin typeface="Arial Nova" panose="020B0504020202020204" pitchFamily="34" charset="0"/>
            </a:endParaRPr>
          </a:p>
          <a:p>
            <a:pPr algn="ctr"/>
            <a:endParaRPr lang="en-GB" sz="1200" dirty="0">
              <a:solidFill>
                <a:schemeClr val="bg1"/>
              </a:solidFill>
              <a:latin typeface="Arial Nova" panose="020B0504020202020204" pitchFamily="34" charset="0"/>
            </a:endParaRPr>
          </a:p>
        </p:txBody>
      </p:sp>
      <p:sp>
        <p:nvSpPr>
          <p:cNvPr id="10" name="TextBox 9">
            <a:extLst>
              <a:ext uri="{FF2B5EF4-FFF2-40B4-BE49-F238E27FC236}">
                <a16:creationId xmlns:a16="http://schemas.microsoft.com/office/drawing/2014/main" id="{06F2D186-2E44-4DEE-9465-805646364AEC}"/>
              </a:ext>
            </a:extLst>
          </p:cNvPr>
          <p:cNvSpPr txBox="1"/>
          <p:nvPr/>
        </p:nvSpPr>
        <p:spPr>
          <a:xfrm>
            <a:off x="2990673" y="3878901"/>
            <a:ext cx="3116512" cy="2031325"/>
          </a:xfrm>
          <a:prstGeom prst="rect">
            <a:avLst/>
          </a:prstGeom>
          <a:noFill/>
        </p:spPr>
        <p:txBody>
          <a:bodyPr wrap="square" rtlCol="0">
            <a:spAutoFit/>
          </a:bodyPr>
          <a:lstStyle/>
          <a:p>
            <a:pPr algn="ctr"/>
            <a:r>
              <a:rPr lang="en-GB" dirty="0">
                <a:solidFill>
                  <a:schemeClr val="bg1">
                    <a:lumMod val="75000"/>
                  </a:schemeClr>
                </a:solidFill>
                <a:latin typeface="Myriad Pro" panose="020B0503030403020204" pitchFamily="34" charset="0"/>
              </a:rPr>
              <a:t>Canada</a:t>
            </a:r>
          </a:p>
          <a:p>
            <a:pPr algn="ctr"/>
            <a:r>
              <a:rPr lang="en-GB" sz="1400" dirty="0">
                <a:solidFill>
                  <a:schemeClr val="bg1"/>
                </a:solidFill>
                <a:latin typeface="Myriad Pro" panose="020B0503030403020204" pitchFamily="34" charset="0"/>
                <a:ea typeface="Roboto Light" panose="02000000000000000000" pitchFamily="2" charset="0"/>
              </a:rPr>
              <a:t>DeTect Canada International Inc</a:t>
            </a:r>
            <a:r>
              <a:rPr lang="en-GB" sz="1400">
                <a:solidFill>
                  <a:schemeClr val="bg1"/>
                </a:solidFill>
                <a:latin typeface="Myriad Pro" panose="020B0503030403020204" pitchFamily="34" charset="0"/>
                <a:ea typeface="Roboto Light" panose="02000000000000000000" pitchFamily="2" charset="0"/>
              </a:rPr>
              <a:t>. </a:t>
            </a:r>
          </a:p>
          <a:p>
            <a:pPr algn="ctr"/>
            <a:r>
              <a:rPr lang="en-US" sz="1400">
                <a:solidFill>
                  <a:schemeClr val="bg1"/>
                </a:solidFill>
                <a:latin typeface="Myriad Pro" panose="020B0503030403020204" pitchFamily="34" charset="0"/>
                <a:ea typeface="Roboto Light" panose="02000000000000000000" pitchFamily="2" charset="0"/>
                <a:cs typeface="ＭＳ Ｐゴシック" charset="0"/>
              </a:rPr>
              <a:t>#</a:t>
            </a:r>
            <a:r>
              <a:rPr lang="en-US" sz="1400" dirty="0">
                <a:solidFill>
                  <a:schemeClr val="bg1"/>
                </a:solidFill>
                <a:latin typeface="Myriad Pro" panose="020B0503030403020204" pitchFamily="34" charset="0"/>
                <a:ea typeface="Roboto Light" panose="02000000000000000000" pitchFamily="2" charset="0"/>
                <a:cs typeface="ＭＳ Ｐゴシック" charset="0"/>
              </a:rPr>
              <a:t>7 – 503 Hurricane Drive</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Calgary, Alberta, </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T3Z-3S8</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Canada</a:t>
            </a:r>
          </a:p>
          <a:p>
            <a:pPr algn="ctr" eaLnBrk="1" hangingPunct="1">
              <a:spcBef>
                <a:spcPts val="0"/>
              </a:spcBef>
              <a:buNone/>
            </a:pPr>
            <a:r>
              <a:rPr lang="en-US" sz="1400" dirty="0">
                <a:solidFill>
                  <a:schemeClr val="bg1">
                    <a:lumMod val="65000"/>
                  </a:schemeClr>
                </a:solidFill>
                <a:latin typeface="Myriad Pro" panose="020B0503030403020204" pitchFamily="34" charset="0"/>
                <a:ea typeface="Roboto Light" panose="02000000000000000000" pitchFamily="2" charset="0"/>
                <a:cs typeface="ＭＳ Ｐゴシック" charset="0"/>
              </a:rPr>
              <a:t>detectca@detect-inc.com</a:t>
            </a:r>
          </a:p>
          <a:p>
            <a:pPr algn="ctr"/>
            <a:endParaRPr lang="en-GB" sz="1200" dirty="0">
              <a:solidFill>
                <a:schemeClr val="bg1"/>
              </a:solidFill>
              <a:latin typeface="Arial Nova" panose="020B0504020202020204" pitchFamily="34" charset="0"/>
            </a:endParaRPr>
          </a:p>
          <a:p>
            <a:pPr algn="ctr"/>
            <a:endParaRPr lang="en-GB" sz="1200" dirty="0">
              <a:solidFill>
                <a:schemeClr val="bg1"/>
              </a:solidFill>
              <a:latin typeface="Arial Nova" panose="020B0504020202020204" pitchFamily="34" charset="0"/>
            </a:endParaRPr>
          </a:p>
        </p:txBody>
      </p:sp>
      <p:sp>
        <p:nvSpPr>
          <p:cNvPr id="11" name="TextBox 10">
            <a:extLst>
              <a:ext uri="{FF2B5EF4-FFF2-40B4-BE49-F238E27FC236}">
                <a16:creationId xmlns:a16="http://schemas.microsoft.com/office/drawing/2014/main" id="{3DC93B4D-DB32-47F3-B06E-A8AF25BB3F17}"/>
              </a:ext>
            </a:extLst>
          </p:cNvPr>
          <p:cNvSpPr txBox="1"/>
          <p:nvPr/>
        </p:nvSpPr>
        <p:spPr>
          <a:xfrm>
            <a:off x="5760441" y="3880299"/>
            <a:ext cx="3116512" cy="2031325"/>
          </a:xfrm>
          <a:prstGeom prst="rect">
            <a:avLst/>
          </a:prstGeom>
          <a:noFill/>
        </p:spPr>
        <p:txBody>
          <a:bodyPr wrap="square" rtlCol="0">
            <a:spAutoFit/>
          </a:bodyPr>
          <a:lstStyle/>
          <a:p>
            <a:pPr algn="ctr"/>
            <a:r>
              <a:rPr lang="en-GB" dirty="0">
                <a:solidFill>
                  <a:schemeClr val="bg1">
                    <a:lumMod val="75000"/>
                  </a:schemeClr>
                </a:solidFill>
                <a:latin typeface="Myriad Pro" panose="020B0503030403020204" pitchFamily="34" charset="0"/>
              </a:rPr>
              <a:t>Europe</a:t>
            </a:r>
          </a:p>
          <a:p>
            <a:pPr algn="ctr"/>
            <a:r>
              <a:rPr lang="en-GB" sz="1400" dirty="0">
                <a:solidFill>
                  <a:schemeClr val="bg1"/>
                </a:solidFill>
                <a:latin typeface="Myriad Pro" panose="020B0503030403020204" pitchFamily="34" charset="0"/>
                <a:ea typeface="Roboto Light" panose="02000000000000000000" pitchFamily="2" charset="0"/>
                <a:cs typeface="ＭＳ Ｐゴシック" charset="0"/>
              </a:rPr>
              <a:t>DeTect Global, Ltd</a:t>
            </a:r>
          </a:p>
          <a:p>
            <a:pPr algn="ctr"/>
            <a:r>
              <a:rPr lang="en-GB" sz="1400" dirty="0">
                <a:solidFill>
                  <a:schemeClr val="bg1"/>
                </a:solidFill>
                <a:latin typeface="Myriad Pro" panose="020B0503030403020204" pitchFamily="34" charset="0"/>
                <a:ea typeface="Roboto Light" panose="02000000000000000000" pitchFamily="2" charset="0"/>
                <a:cs typeface="ＭＳ Ｐゴシック" charset="0"/>
              </a:rPr>
              <a:t>Afron House</a:t>
            </a:r>
          </a:p>
          <a:p>
            <a:pPr algn="ctr"/>
            <a:r>
              <a:rPr lang="en-GB" sz="1400" dirty="0">
                <a:solidFill>
                  <a:schemeClr val="bg1"/>
                </a:solidFill>
                <a:latin typeface="Myriad Pro" panose="020B0503030403020204" pitchFamily="34" charset="0"/>
                <a:ea typeface="Roboto Light" panose="02000000000000000000" pitchFamily="2" charset="0"/>
                <a:cs typeface="ＭＳ Ｐゴシック" charset="0"/>
              </a:rPr>
              <a:t>Worthing Road, Horsham,</a:t>
            </a:r>
          </a:p>
          <a:p>
            <a:pPr algn="ctr"/>
            <a:r>
              <a:rPr lang="en-GB" sz="1400" dirty="0">
                <a:solidFill>
                  <a:schemeClr val="bg1"/>
                </a:solidFill>
                <a:latin typeface="Myriad Pro" panose="020B0503030403020204" pitchFamily="34" charset="0"/>
                <a:ea typeface="Roboto Light" panose="02000000000000000000" pitchFamily="2" charset="0"/>
                <a:cs typeface="ＭＳ Ｐゴシック" charset="0"/>
              </a:rPr>
              <a:t>Sussex, RH 12 1TL</a:t>
            </a:r>
          </a:p>
          <a:p>
            <a:pPr algn="ctr"/>
            <a:r>
              <a:rPr lang="en-GB" sz="1400" dirty="0">
                <a:solidFill>
                  <a:schemeClr val="bg1"/>
                </a:solidFill>
                <a:latin typeface="Myriad Pro" panose="020B0503030403020204" pitchFamily="34" charset="0"/>
                <a:ea typeface="Roboto Light" panose="02000000000000000000" pitchFamily="2" charset="0"/>
                <a:cs typeface="ＭＳ Ｐゴシック" charset="0"/>
              </a:rPr>
              <a:t>England</a:t>
            </a:r>
            <a:endParaRPr lang="en-US" sz="1400" dirty="0">
              <a:solidFill>
                <a:schemeClr val="bg1"/>
              </a:solidFill>
              <a:latin typeface="Myriad Pro" panose="020B0503030403020204" pitchFamily="34" charset="0"/>
              <a:ea typeface="Roboto Light" panose="02000000000000000000" pitchFamily="2" charset="0"/>
              <a:cs typeface="ＭＳ Ｐゴシック" charset="0"/>
            </a:endParaRPr>
          </a:p>
          <a:p>
            <a:pPr algn="ctr" eaLnBrk="1" hangingPunct="1">
              <a:spcBef>
                <a:spcPts val="0"/>
              </a:spcBef>
              <a:buNone/>
            </a:pPr>
            <a:r>
              <a:rPr lang="en-US" sz="1400" dirty="0">
                <a:solidFill>
                  <a:schemeClr val="bg1">
                    <a:lumMod val="65000"/>
                  </a:schemeClr>
                </a:solidFill>
                <a:latin typeface="Myriad Pro" panose="020B0503030403020204" pitchFamily="34" charset="0"/>
                <a:ea typeface="Roboto Light" panose="02000000000000000000" pitchFamily="2" charset="0"/>
                <a:cs typeface="ＭＳ Ｐゴシック" charset="0"/>
              </a:rPr>
              <a:t>detecteu@detect-inc.com</a:t>
            </a:r>
          </a:p>
          <a:p>
            <a:pPr algn="ctr"/>
            <a:endParaRPr lang="en-GB" sz="1200" dirty="0">
              <a:solidFill>
                <a:schemeClr val="bg1"/>
              </a:solidFill>
              <a:latin typeface="Arial Nova" panose="020B0504020202020204" pitchFamily="34" charset="0"/>
            </a:endParaRPr>
          </a:p>
          <a:p>
            <a:pPr algn="ctr"/>
            <a:endParaRPr lang="en-GB" sz="1200" dirty="0">
              <a:solidFill>
                <a:schemeClr val="bg1"/>
              </a:solidFill>
              <a:latin typeface="Arial Nova" panose="020B0504020202020204" pitchFamily="34" charset="0"/>
            </a:endParaRPr>
          </a:p>
        </p:txBody>
      </p:sp>
      <p:sp>
        <p:nvSpPr>
          <p:cNvPr id="12" name="TextBox 11">
            <a:extLst>
              <a:ext uri="{FF2B5EF4-FFF2-40B4-BE49-F238E27FC236}">
                <a16:creationId xmlns:a16="http://schemas.microsoft.com/office/drawing/2014/main" id="{5C7349D1-7C41-494B-9B00-B28B30AFA227}"/>
              </a:ext>
            </a:extLst>
          </p:cNvPr>
          <p:cNvSpPr txBox="1"/>
          <p:nvPr/>
        </p:nvSpPr>
        <p:spPr>
          <a:xfrm>
            <a:off x="8471486" y="3881697"/>
            <a:ext cx="3116512" cy="2031325"/>
          </a:xfrm>
          <a:prstGeom prst="rect">
            <a:avLst/>
          </a:prstGeom>
          <a:noFill/>
        </p:spPr>
        <p:txBody>
          <a:bodyPr wrap="square" rtlCol="0">
            <a:spAutoFit/>
          </a:bodyPr>
          <a:lstStyle/>
          <a:p>
            <a:pPr algn="ctr"/>
            <a:r>
              <a:rPr lang="en-GB" dirty="0">
                <a:solidFill>
                  <a:schemeClr val="bg1">
                    <a:lumMod val="75000"/>
                  </a:schemeClr>
                </a:solidFill>
                <a:latin typeface="Myriad Pro" panose="020B0503030403020204" pitchFamily="34" charset="0"/>
              </a:rPr>
              <a:t>China</a:t>
            </a:r>
          </a:p>
          <a:p>
            <a:pPr algn="ctr"/>
            <a:r>
              <a:rPr lang="en-GB" sz="1400" dirty="0">
                <a:solidFill>
                  <a:schemeClr val="bg1"/>
                </a:solidFill>
                <a:latin typeface="Myriad Pro" panose="020B0503030403020204" pitchFamily="34" charset="0"/>
                <a:ea typeface="Roboto Light" panose="02000000000000000000" pitchFamily="2" charset="0"/>
              </a:rPr>
              <a:t>DeTect China</a:t>
            </a:r>
            <a:endParaRPr lang="en-US" sz="1400" dirty="0">
              <a:solidFill>
                <a:schemeClr val="bg1"/>
              </a:solidFill>
              <a:latin typeface="Myriad Pro" panose="020B0503030403020204" pitchFamily="34" charset="0"/>
              <a:ea typeface="Roboto Light" panose="02000000000000000000" pitchFamily="2" charset="0"/>
              <a:cs typeface="ＭＳ Ｐゴシック" charset="0"/>
            </a:endParaRPr>
          </a:p>
          <a:p>
            <a:pPr algn="ctr"/>
            <a:r>
              <a:rPr lang="en-US" sz="1400" dirty="0">
                <a:solidFill>
                  <a:schemeClr val="bg1"/>
                </a:solidFill>
                <a:latin typeface="Myriad Pro" panose="020B0503030403020204" pitchFamily="34" charset="0"/>
                <a:ea typeface="Roboto Light" panose="02000000000000000000" pitchFamily="2" charset="0"/>
                <a:cs typeface="ＭＳ Ｐゴシック" charset="0"/>
              </a:rPr>
              <a:t>818 West 3 Building, 18 Jian Guo New Ave, Dong Cheng District,</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Beijing, 100005</a:t>
            </a:r>
          </a:p>
          <a:p>
            <a:pPr algn="ctr" eaLnBrk="1" hangingPunct="1">
              <a:spcBef>
                <a:spcPts val="0"/>
              </a:spcBef>
              <a:buNone/>
            </a:pPr>
            <a:r>
              <a:rPr lang="en-US" sz="1400" dirty="0">
                <a:solidFill>
                  <a:schemeClr val="bg1"/>
                </a:solidFill>
                <a:latin typeface="Myriad Pro" panose="020B0503030403020204" pitchFamily="34" charset="0"/>
                <a:ea typeface="Roboto Light" panose="02000000000000000000" pitchFamily="2" charset="0"/>
                <a:cs typeface="ＭＳ Ｐゴシック" charset="0"/>
              </a:rPr>
              <a:t>China</a:t>
            </a:r>
          </a:p>
          <a:p>
            <a:pPr algn="ctr" eaLnBrk="1" hangingPunct="1">
              <a:spcBef>
                <a:spcPts val="0"/>
              </a:spcBef>
              <a:buNone/>
            </a:pPr>
            <a:r>
              <a:rPr lang="en-US" sz="1400" dirty="0">
                <a:solidFill>
                  <a:schemeClr val="bg1">
                    <a:lumMod val="65000"/>
                  </a:schemeClr>
                </a:solidFill>
                <a:latin typeface="Myriad Pro" panose="020B0503030403020204" pitchFamily="34" charset="0"/>
                <a:ea typeface="Roboto Light" panose="02000000000000000000" pitchFamily="2" charset="0"/>
                <a:cs typeface="ＭＳ Ｐゴシック" charset="0"/>
              </a:rPr>
              <a:t>detectcn@detect-inc.com</a:t>
            </a:r>
          </a:p>
          <a:p>
            <a:pPr algn="ctr"/>
            <a:endParaRPr lang="en-GB" sz="1200" dirty="0">
              <a:solidFill>
                <a:schemeClr val="bg1"/>
              </a:solidFill>
              <a:latin typeface="Arial Nova" panose="020B0504020202020204" pitchFamily="34" charset="0"/>
            </a:endParaRPr>
          </a:p>
          <a:p>
            <a:pPr algn="ctr"/>
            <a:endParaRPr lang="en-GB" sz="1200" dirty="0">
              <a:solidFill>
                <a:schemeClr val="bg1"/>
              </a:solidFill>
              <a:latin typeface="Arial Nova" panose="020B0504020202020204" pitchFamily="34" charset="0"/>
            </a:endParaRPr>
          </a:p>
        </p:txBody>
      </p:sp>
      <p:sp>
        <p:nvSpPr>
          <p:cNvPr id="13" name="TextBox 12">
            <a:extLst>
              <a:ext uri="{FF2B5EF4-FFF2-40B4-BE49-F238E27FC236}">
                <a16:creationId xmlns:a16="http://schemas.microsoft.com/office/drawing/2014/main" id="{6F3A6EF9-F9A7-409E-A488-2C09A0BC4A64}"/>
              </a:ext>
            </a:extLst>
          </p:cNvPr>
          <p:cNvSpPr txBox="1"/>
          <p:nvPr/>
        </p:nvSpPr>
        <p:spPr>
          <a:xfrm>
            <a:off x="1397" y="5974359"/>
            <a:ext cx="12191999" cy="738664"/>
          </a:xfrm>
          <a:prstGeom prst="rect">
            <a:avLst/>
          </a:prstGeom>
          <a:noFill/>
        </p:spPr>
        <p:txBody>
          <a:bodyPr wrap="square" rtlCol="0">
            <a:spAutoFit/>
          </a:bodyPr>
          <a:lstStyle/>
          <a:p>
            <a:pPr algn="ctr"/>
            <a:r>
              <a:rPr lang="en-GB" sz="1400" dirty="0">
                <a:solidFill>
                  <a:schemeClr val="bg1"/>
                </a:solidFill>
                <a:latin typeface="Myriad Pro" panose="020B0503030403020204" pitchFamily="34" charset="0"/>
              </a:rPr>
              <a:t>Florida : California : Hawaii : Calgary : London : </a:t>
            </a:r>
            <a:r>
              <a:rPr lang="en-GB" sz="1400" dirty="0" err="1">
                <a:solidFill>
                  <a:schemeClr val="bg1"/>
                </a:solidFill>
                <a:latin typeface="Myriad Pro" panose="020B0503030403020204" pitchFamily="34" charset="0"/>
              </a:rPr>
              <a:t>Bejing</a:t>
            </a:r>
            <a:endParaRPr lang="en-GB" sz="1400" dirty="0">
              <a:solidFill>
                <a:schemeClr val="bg1"/>
              </a:solidFill>
              <a:latin typeface="Myriad Pro" panose="020B0503030403020204" pitchFamily="34" charset="0"/>
            </a:endParaRPr>
          </a:p>
          <a:p>
            <a:pPr algn="ctr"/>
            <a:r>
              <a:rPr lang="en-GB" sz="1400" b="1" dirty="0">
                <a:solidFill>
                  <a:schemeClr val="bg1">
                    <a:lumMod val="65000"/>
                  </a:schemeClr>
                </a:solidFill>
                <a:latin typeface="Myriad Pro" panose="020B0503030403020204" pitchFamily="34" charset="0"/>
                <a:hlinkClick r:id="rId3">
                  <a:extLst>
                    <a:ext uri="{A12FA001-AC4F-418D-AE19-62706E023703}">
                      <ahyp:hlinkClr xmlns:ahyp="http://schemas.microsoft.com/office/drawing/2018/hyperlinkcolor" val="tx"/>
                    </a:ext>
                  </a:extLst>
                </a:hlinkClick>
              </a:rPr>
              <a:t>www.detect-inc.com</a:t>
            </a:r>
            <a:r>
              <a:rPr lang="en-GB" sz="1400" b="1" dirty="0">
                <a:solidFill>
                  <a:schemeClr val="bg1">
                    <a:lumMod val="65000"/>
                  </a:schemeClr>
                </a:solidFill>
                <a:latin typeface="Myriad Pro" panose="020B0503030403020204" pitchFamily="34" charset="0"/>
              </a:rPr>
              <a:t>     </a:t>
            </a:r>
            <a:r>
              <a:rPr lang="en-GB" sz="1400" b="1" dirty="0">
                <a:solidFill>
                  <a:schemeClr val="bg1">
                    <a:lumMod val="65000"/>
                  </a:schemeClr>
                </a:solidFill>
                <a:latin typeface="Myriad Pro" panose="020B0503030403020204" pitchFamily="34" charset="0"/>
                <a:hlinkClick r:id="rId4">
                  <a:extLst>
                    <a:ext uri="{A12FA001-AC4F-418D-AE19-62706E023703}">
                      <ahyp:hlinkClr xmlns:ahyp="http://schemas.microsoft.com/office/drawing/2018/hyperlinkcolor" val="tx"/>
                    </a:ext>
                  </a:extLst>
                </a:hlinkClick>
              </a:rPr>
              <a:t>www.dronewatcher.com</a:t>
            </a:r>
            <a:r>
              <a:rPr lang="en-GB" sz="1400" b="1" dirty="0">
                <a:solidFill>
                  <a:schemeClr val="bg1">
                    <a:lumMod val="65000"/>
                  </a:schemeClr>
                </a:solidFill>
                <a:latin typeface="Myriad Pro" panose="020B0503030403020204" pitchFamily="34" charset="0"/>
              </a:rPr>
              <a:t> </a:t>
            </a:r>
          </a:p>
          <a:p>
            <a:pPr algn="ctr"/>
            <a:r>
              <a:rPr lang="en-GB" sz="1400" dirty="0">
                <a:solidFill>
                  <a:schemeClr val="bg1"/>
                </a:solidFill>
                <a:latin typeface="Myriad Pro" panose="020B0503030403020204" pitchFamily="34" charset="0"/>
              </a:rPr>
              <a:t>Copyright 2021, DeTect, Inc, All Rights Reserved</a:t>
            </a:r>
          </a:p>
        </p:txBody>
      </p:sp>
    </p:spTree>
    <p:extLst>
      <p:ext uri="{BB962C8B-B14F-4D97-AF65-F5344CB8AC3E}">
        <p14:creationId xmlns:p14="http://schemas.microsoft.com/office/powerpoint/2010/main" val="1494195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624463"/>
            <a:ext cx="10137064"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260859"/>
              </a:buClr>
            </a:pPr>
            <a:endParaRPr lang="en-GB" sz="2400" dirty="0">
              <a:latin typeface="Myriad Pro" panose="020B0503030403020204" pitchFamily="34" charset="0"/>
              <a:ea typeface="Roboto Light" panose="02000000000000000000" pitchFamily="2" charset="0"/>
            </a:endParaRP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3</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AHAS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50C1370-BFFD-3C50-7E54-3F4DFBCE8160}"/>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C2BC3F27-5E40-2599-E1FE-555E18887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D44EEC02-98DD-09B4-3136-1C992016C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sp>
        <p:nvSpPr>
          <p:cNvPr id="16" name="Content Placeholder 2">
            <a:extLst>
              <a:ext uri="{FF2B5EF4-FFF2-40B4-BE49-F238E27FC236}">
                <a16:creationId xmlns:a16="http://schemas.microsoft.com/office/drawing/2014/main" id="{3CD1A9B0-5114-D7B1-1477-4EE12299945D}"/>
              </a:ext>
            </a:extLst>
          </p:cNvPr>
          <p:cNvSpPr txBox="1">
            <a:spLocks/>
          </p:cNvSpPr>
          <p:nvPr/>
        </p:nvSpPr>
        <p:spPr>
          <a:xfrm>
            <a:off x="1424363" y="1374191"/>
            <a:ext cx="10137064" cy="495034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indent="-571500">
              <a:spcBef>
                <a:spcPts val="0"/>
              </a:spcBef>
              <a:buClr>
                <a:srgbClr val="00308F"/>
              </a:buClr>
              <a:buFont typeface="Wingdings" panose="05000000000000000000" pitchFamily="2" charset="2"/>
              <a:buChar char="§"/>
            </a:pPr>
            <a:r>
              <a:rPr lang="en-GB" sz="2800" dirty="0">
                <a:latin typeface="Myriad Pro" panose="020B0503030403020204" pitchFamily="34" charset="0"/>
                <a:ea typeface="Roboto Light" panose="02000000000000000000" pitchFamily="2" charset="0"/>
              </a:rPr>
              <a:t>Tracks bird movements within low level flight arena for the contiguous 48 states and Alaska </a:t>
            </a:r>
          </a:p>
          <a:p>
            <a:pPr marL="571500" indent="-571500">
              <a:spcBef>
                <a:spcPts val="0"/>
              </a:spcBef>
              <a:buClr>
                <a:srgbClr val="00308F"/>
              </a:buClr>
              <a:buFont typeface="Wingdings" panose="05000000000000000000" pitchFamily="2" charset="2"/>
              <a:buChar char="§"/>
            </a:pPr>
            <a:endParaRPr lang="en-GB" sz="2800" dirty="0">
              <a:latin typeface="Myriad Pro" panose="020B0503030403020204" pitchFamily="34" charset="0"/>
              <a:ea typeface="Roboto Light" panose="02000000000000000000" pitchFamily="2" charset="0"/>
            </a:endParaRPr>
          </a:p>
          <a:p>
            <a:pPr marL="571500" indent="-571500">
              <a:spcBef>
                <a:spcPts val="0"/>
              </a:spcBef>
              <a:buClr>
                <a:srgbClr val="00308F"/>
              </a:buClr>
              <a:buFont typeface="Wingdings" panose="05000000000000000000" pitchFamily="2" charset="2"/>
              <a:buChar char="§"/>
            </a:pPr>
            <a:r>
              <a:rPr lang="en-GB" sz="2800" dirty="0">
                <a:latin typeface="Myriad Pro" panose="020B0503030403020204" pitchFamily="34" charset="0"/>
                <a:ea typeface="Roboto Light" panose="02000000000000000000" pitchFamily="2" charset="0"/>
              </a:rPr>
              <a:t>Found at </a:t>
            </a:r>
            <a:r>
              <a:rPr lang="en-GB" sz="2800" dirty="0">
                <a:latin typeface="Myriad Pro" panose="020B0503030403020204" pitchFamily="34" charset="0"/>
                <a:ea typeface="Roboto Light" panose="02000000000000000000" pitchFamily="2" charset="0"/>
                <a:hlinkClick r:id="rId6"/>
              </a:rPr>
              <a:t>https://www.usahas.com </a:t>
            </a:r>
            <a:endParaRPr lang="en-GB" sz="2800" dirty="0">
              <a:latin typeface="Myriad Pro" panose="020B0503030403020204" pitchFamily="34" charset="0"/>
              <a:ea typeface="Roboto Light" panose="02000000000000000000" pitchFamily="2" charset="0"/>
            </a:endParaRPr>
          </a:p>
          <a:p>
            <a:pPr marL="571500" indent="-571500">
              <a:spcBef>
                <a:spcPts val="0"/>
              </a:spcBef>
              <a:buClr>
                <a:srgbClr val="00308F"/>
              </a:buClr>
              <a:buFont typeface="Wingdings" panose="05000000000000000000" pitchFamily="2" charset="2"/>
              <a:buChar char="§"/>
            </a:pPr>
            <a:endParaRPr lang="en-GB" sz="2800" dirty="0">
              <a:latin typeface="Myriad Pro" panose="020B0503030403020204" pitchFamily="34" charset="0"/>
              <a:ea typeface="Roboto Light" panose="02000000000000000000" pitchFamily="2" charset="0"/>
            </a:endParaRPr>
          </a:p>
          <a:p>
            <a:pPr marL="571500" indent="-571500">
              <a:spcBef>
                <a:spcPts val="0"/>
              </a:spcBef>
              <a:buClr>
                <a:srgbClr val="00308F"/>
              </a:buClr>
              <a:buFont typeface="Wingdings" panose="05000000000000000000" pitchFamily="2" charset="2"/>
              <a:buChar char="§"/>
            </a:pPr>
            <a:r>
              <a:rPr lang="en-GB" sz="2800" dirty="0">
                <a:latin typeface="Myriad Pro"/>
                <a:ea typeface="Roboto Light"/>
              </a:rPr>
              <a:t>Uses Level 2 NEXRAD data, National Weather Service (NWS) Forecasts, Soaring Bird Forecast Models, and the Bird Avoidance Model (BAM) to track bird movements</a:t>
            </a:r>
          </a:p>
          <a:p>
            <a:pPr>
              <a:spcBef>
                <a:spcPts val="0"/>
              </a:spcBef>
              <a:buClr>
                <a:srgbClr val="00308F"/>
              </a:buClr>
            </a:pPr>
            <a:r>
              <a:rPr lang="en-GB" sz="2800" dirty="0">
                <a:latin typeface="Myriad Pro" panose="020B0503030403020204" pitchFamily="34" charset="0"/>
                <a:ea typeface="Roboto Light" panose="02000000000000000000" pitchFamily="2" charset="0"/>
              </a:rPr>
              <a:t>  </a:t>
            </a:r>
          </a:p>
          <a:p>
            <a:pPr marL="571500" indent="-571500">
              <a:spcBef>
                <a:spcPts val="0"/>
              </a:spcBef>
              <a:buClr>
                <a:srgbClr val="00308F"/>
              </a:buClr>
              <a:buFont typeface="Wingdings" panose="05000000000000000000" pitchFamily="2" charset="2"/>
              <a:buChar char="§"/>
            </a:pPr>
            <a:r>
              <a:rPr lang="en-GB" sz="2800" dirty="0">
                <a:latin typeface="Myriad Pro" panose="020B0503030403020204" pitchFamily="34" charset="0"/>
                <a:ea typeface="Roboto Light" panose="02000000000000000000" pitchFamily="2" charset="0"/>
              </a:rPr>
              <a:t>Provides CONUS and Alaska bird strike risk for:</a:t>
            </a:r>
          </a:p>
          <a:p>
            <a:pPr marL="1028700" lvl="1" indent="-571500">
              <a:spcBef>
                <a:spcPts val="0"/>
              </a:spcBef>
              <a:buClr>
                <a:srgbClr val="00308F"/>
              </a:buClr>
              <a:buFont typeface="Wingdings" panose="05000000000000000000" pitchFamily="2" charset="2"/>
              <a:buChar char="Ø"/>
            </a:pPr>
            <a:r>
              <a:rPr lang="en-GB" sz="2400" dirty="0">
                <a:latin typeface="Myriad Pro" panose="020B0503030403020204" pitchFamily="34" charset="0"/>
                <a:ea typeface="Roboto Light" panose="02000000000000000000" pitchFamily="2" charset="0"/>
              </a:rPr>
              <a:t>IR, VR, and SR routes</a:t>
            </a:r>
          </a:p>
          <a:p>
            <a:pPr marL="1028700" lvl="1" indent="-571500">
              <a:spcBef>
                <a:spcPts val="0"/>
              </a:spcBef>
              <a:buClr>
                <a:srgbClr val="00308F"/>
              </a:buClr>
              <a:buFont typeface="Wingdings" panose="05000000000000000000" pitchFamily="2" charset="2"/>
              <a:buChar char="Ø"/>
            </a:pPr>
            <a:r>
              <a:rPr lang="en-GB" sz="2400" dirty="0">
                <a:latin typeface="Myriad Pro" panose="020B0503030403020204" pitchFamily="34" charset="0"/>
                <a:ea typeface="Roboto Light" panose="02000000000000000000" pitchFamily="2" charset="0"/>
              </a:rPr>
              <a:t>Ranges and MOA’s</a:t>
            </a:r>
          </a:p>
          <a:p>
            <a:pPr marL="1028700" lvl="1" indent="-571500">
              <a:spcBef>
                <a:spcPts val="0"/>
              </a:spcBef>
              <a:buClr>
                <a:srgbClr val="00308F"/>
              </a:buClr>
              <a:buFont typeface="Wingdings" panose="05000000000000000000" pitchFamily="2" charset="2"/>
              <a:buChar char="Ø"/>
            </a:pPr>
            <a:r>
              <a:rPr lang="en-GB" sz="2400" dirty="0">
                <a:latin typeface="Myriad Pro" panose="020B0503030403020204" pitchFamily="34" charset="0"/>
                <a:ea typeface="Roboto Light" panose="02000000000000000000" pitchFamily="2" charset="0"/>
              </a:rPr>
              <a:t>Some Military and Civilian Airfields</a:t>
            </a:r>
          </a:p>
          <a:p>
            <a:pPr marL="1028700" lvl="1" indent="-571500">
              <a:spcBef>
                <a:spcPts val="0"/>
              </a:spcBef>
              <a:buClr>
                <a:srgbClr val="00308F"/>
              </a:buClr>
              <a:buFont typeface="Wingdings" panose="05000000000000000000" pitchFamily="2" charset="2"/>
              <a:buChar char="Ø"/>
            </a:pPr>
            <a:r>
              <a:rPr lang="en-GB" sz="2400" dirty="0">
                <a:latin typeface="Myriad Pro" panose="020B0503030403020204" pitchFamily="34" charset="0"/>
                <a:ea typeface="Roboto Light" panose="02000000000000000000" pitchFamily="2" charset="0"/>
              </a:rPr>
              <a:t>Alert Areas</a:t>
            </a:r>
          </a:p>
        </p:txBody>
      </p:sp>
    </p:spTree>
    <p:extLst>
      <p:ext uri="{BB962C8B-B14F-4D97-AF65-F5344CB8AC3E}">
        <p14:creationId xmlns:p14="http://schemas.microsoft.com/office/powerpoint/2010/main" val="422832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624463"/>
            <a:ext cx="10137064"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260859"/>
              </a:buClr>
            </a:pPr>
            <a:r>
              <a:rPr lang="en-GB" sz="2400" b="1" dirty="0">
                <a:latin typeface="Myriad Pro" panose="020B0503030403020204" pitchFamily="34" charset="0"/>
                <a:ea typeface="Roboto Light" panose="02000000000000000000" pitchFamily="2" charset="0"/>
              </a:rPr>
              <a:t>PWS Section 6.1.4. Validate Radar Risk Prediction. </a:t>
            </a:r>
          </a:p>
          <a:p>
            <a:pPr>
              <a:spcBef>
                <a:spcPts val="0"/>
              </a:spcBef>
              <a:buClr>
                <a:srgbClr val="260859"/>
              </a:buClr>
            </a:pPr>
            <a:r>
              <a:rPr lang="en-GB" sz="2400" dirty="0">
                <a:latin typeface="Myriad Pro" panose="020B0503030403020204" pitchFamily="34" charset="0"/>
                <a:ea typeface="Roboto Light" panose="02000000000000000000" pitchFamily="2" charset="0"/>
              </a:rPr>
              <a:t>The contractor shall review and validate data collected from WSR-88D sites, utilizing available technology including but not limited to: electronic imagery, BDR data, thermal imagery, and/or visual observations. Annually, two on-site validations and a minimum of ten remote validations will be performed for locations covered by the AHAS system. At a minimum, one AHAS system validation will be executed each month.</a:t>
            </a:r>
          </a:p>
          <a:p>
            <a:pPr>
              <a:spcBef>
                <a:spcPts val="0"/>
              </a:spcBef>
              <a:buClr>
                <a:srgbClr val="260859"/>
              </a:buClr>
            </a:pPr>
            <a:endParaRPr lang="en-GB" sz="2400" dirty="0">
              <a:latin typeface="Myriad Pro" panose="020B0503030403020204" pitchFamily="34" charset="0"/>
              <a:ea typeface="Roboto Light" panose="02000000000000000000" pitchFamily="2" charset="0"/>
            </a:endParaRPr>
          </a:p>
          <a:p>
            <a:pPr>
              <a:spcBef>
                <a:spcPts val="0"/>
              </a:spcBef>
              <a:buClr>
                <a:srgbClr val="260859"/>
              </a:buClr>
            </a:pPr>
            <a:r>
              <a:rPr lang="en-GB" sz="2400" b="1" dirty="0">
                <a:latin typeface="Myriad Pro" panose="020B0503030403020204" pitchFamily="34" charset="0"/>
                <a:ea typeface="Roboto Light" panose="02000000000000000000" pitchFamily="2" charset="0"/>
              </a:rPr>
              <a:t>On-site validation will include </a:t>
            </a:r>
            <a:r>
              <a:rPr lang="en-GB" sz="2400" dirty="0">
                <a:latin typeface="Myriad Pro" panose="020B0503030403020204" pitchFamily="34" charset="0"/>
                <a:ea typeface="Roboto Light" panose="02000000000000000000" pitchFamily="2" charset="0"/>
              </a:rPr>
              <a:t>travel to an installation within the continental United States covered by AHAS, approved by the COR. Validation results shall be noted within the MSRs.  Validation information collected and reported in the MSR will include: dates of validation, routes evaluated, data source used for verification, and outcome if validation is unconfirmed.</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3</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PERFORMANCE WORK STATEMENT</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50C1370-BFFD-3C50-7E54-3F4DFBCE8160}"/>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C2BC3F27-5E40-2599-E1FE-555E18887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D44EEC02-98DD-09B4-3136-1C992016C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spTree>
    <p:extLst>
      <p:ext uri="{BB962C8B-B14F-4D97-AF65-F5344CB8AC3E}">
        <p14:creationId xmlns:p14="http://schemas.microsoft.com/office/powerpoint/2010/main" val="434152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1271963" y="1624463"/>
            <a:ext cx="10137064"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RASTER LAYERS</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REGIONAL MOSAICS</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FLYING AREAS</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EXTRACTION</a:t>
            </a:r>
          </a:p>
          <a:p>
            <a:pPr marL="571500" indent="-571500">
              <a:spcBef>
                <a:spcPts val="0"/>
              </a:spcBef>
              <a:buClr>
                <a:srgbClr val="00308F"/>
              </a:buClr>
              <a:buFont typeface="Wingdings" panose="05000000000000000000" pitchFamily="2" charset="2"/>
              <a:buChar char="§"/>
            </a:pPr>
            <a:r>
              <a:rPr lang="en-GB" sz="3600" dirty="0">
                <a:latin typeface="Myriad Pro" panose="020B0503030403020204" pitchFamily="34" charset="0"/>
                <a:ea typeface="Roboto Light" panose="02000000000000000000" pitchFamily="2" charset="0"/>
              </a:rPr>
              <a:t>OPERATIONAL RISK MANAGEMENT (ORM)</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4</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CALCULATING NEXRAD RISK</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3DF4418C-101D-F0C2-2672-6B4F9CF0E7F4}"/>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0FD667F1-85C8-C5D3-3621-8C33BFB27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42A7C149-8495-2C6D-8398-E437D9A8E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spTree>
    <p:extLst>
      <p:ext uri="{BB962C8B-B14F-4D97-AF65-F5344CB8AC3E}">
        <p14:creationId xmlns:p14="http://schemas.microsoft.com/office/powerpoint/2010/main" val="260709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6600553" y="1605651"/>
            <a:ext cx="4499663"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00308F"/>
              </a:buClr>
            </a:pPr>
            <a:r>
              <a:rPr lang="en-GB" sz="2400" dirty="0">
                <a:latin typeface="Myriad Pro" panose="020B0503030403020204" pitchFamily="34" charset="0"/>
                <a:ea typeface="Roboto Light" panose="02000000000000000000" pitchFamily="2" charset="0"/>
              </a:rPr>
              <a:t>AHAS downloads data from the NOAA Amazon web services (AWS) and converts the raw data into a 640x427 raster images.  Then the weather suppression software removes the weather from the image.  AHAS does this for 169 NEXRAD stations.  This image shows station KTLH in Google Earth.</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5</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RASTER IMAGES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121;p6">
            <a:extLst>
              <a:ext uri="{FF2B5EF4-FFF2-40B4-BE49-F238E27FC236}">
                <a16:creationId xmlns:a16="http://schemas.microsoft.com/office/drawing/2014/main" id="{9DF93D84-EF86-A68A-2879-72A17963C08B}"/>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1506" y="1605651"/>
            <a:ext cx="5899774" cy="3422341"/>
          </a:xfrm>
          <a:prstGeom prst="rect">
            <a:avLst/>
          </a:prstGeom>
          <a:noFill/>
          <a:ln>
            <a:noFill/>
          </a:ln>
        </p:spPr>
      </p:pic>
    </p:spTree>
    <p:extLst>
      <p:ext uri="{BB962C8B-B14F-4D97-AF65-F5344CB8AC3E}">
        <p14:creationId xmlns:p14="http://schemas.microsoft.com/office/powerpoint/2010/main" val="542549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1" y="1605651"/>
            <a:ext cx="4499663"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00308F"/>
              </a:buClr>
            </a:pPr>
            <a:r>
              <a:rPr lang="en-GB" sz="2400" dirty="0">
                <a:latin typeface="Myriad Pro" panose="020B0503030403020204" pitchFamily="34" charset="0"/>
                <a:ea typeface="Roboto Light" panose="02000000000000000000" pitchFamily="2" charset="0"/>
              </a:rPr>
              <a:t>Every six minutes AHAS concatenates the individual radar raster images into regional raster layers.  This images shows the NE region in Google Earth.</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6</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REGIONAL MOSAICS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20" name="Google Shape;130;g123fec1f602_0_1">
            <a:extLst>
              <a:ext uri="{FF2B5EF4-FFF2-40B4-BE49-F238E27FC236}">
                <a16:creationId xmlns:a16="http://schemas.microsoft.com/office/drawing/2014/main" id="{D3953393-F795-30AB-0466-B9C13BBCB3D4}"/>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0537" y="1604741"/>
            <a:ext cx="6475707" cy="3193598"/>
          </a:xfrm>
          <a:prstGeom prst="rect">
            <a:avLst/>
          </a:prstGeom>
          <a:noFill/>
          <a:ln>
            <a:noFill/>
          </a:ln>
        </p:spPr>
      </p:pic>
    </p:spTree>
    <p:extLst>
      <p:ext uri="{BB962C8B-B14F-4D97-AF65-F5344CB8AC3E}">
        <p14:creationId xmlns:p14="http://schemas.microsoft.com/office/powerpoint/2010/main" val="11789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206206CC-70CE-4CC9-9FDC-03384CF04DD5}"/>
              </a:ext>
            </a:extLst>
          </p:cNvPr>
          <p:cNvSpPr txBox="1">
            <a:spLocks/>
          </p:cNvSpPr>
          <p:nvPr/>
        </p:nvSpPr>
        <p:spPr>
          <a:xfrm>
            <a:off x="7120671" y="1605651"/>
            <a:ext cx="4499663" cy="4950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0"/>
              </a:spcBef>
              <a:buClr>
                <a:srgbClr val="00308F"/>
              </a:buClr>
            </a:pPr>
            <a:r>
              <a:rPr lang="en-GB" sz="2400" dirty="0">
                <a:latin typeface="Myriad Pro" panose="020B0503030403020204" pitchFamily="34" charset="0"/>
                <a:ea typeface="Roboto Light" panose="02000000000000000000" pitchFamily="2" charset="0"/>
              </a:rPr>
              <a:t>The flying layers are also in raster layers.  This image shows all of the flying areas in Google Earth.</a:t>
            </a:r>
          </a:p>
        </p:txBody>
      </p:sp>
      <p:sp>
        <p:nvSpPr>
          <p:cNvPr id="11" name="Rectangle 10">
            <a:extLst>
              <a:ext uri="{FF2B5EF4-FFF2-40B4-BE49-F238E27FC236}">
                <a16:creationId xmlns:a16="http://schemas.microsoft.com/office/drawing/2014/main" id="{901B968A-E76A-4AC7-9E06-786377B462A6}"/>
              </a:ext>
            </a:extLst>
          </p:cNvPr>
          <p:cNvSpPr/>
          <p:nvPr/>
        </p:nvSpPr>
        <p:spPr>
          <a:xfrm>
            <a:off x="-1" y="6493989"/>
            <a:ext cx="436229" cy="2826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212F270-E710-4E79-8348-A738E9845913}"/>
              </a:ext>
            </a:extLst>
          </p:cNvPr>
          <p:cNvSpPr txBox="1"/>
          <p:nvPr/>
        </p:nvSpPr>
        <p:spPr>
          <a:xfrm>
            <a:off x="50334" y="6500510"/>
            <a:ext cx="1414576" cy="276999"/>
          </a:xfrm>
          <a:prstGeom prst="rect">
            <a:avLst/>
          </a:prstGeom>
          <a:noFill/>
        </p:spPr>
        <p:txBody>
          <a:bodyPr wrap="square">
            <a:spAutoFit/>
          </a:bodyPr>
          <a:lstStyle/>
          <a:p>
            <a:r>
              <a:rPr lang="en-GB" sz="1200" b="1" dirty="0">
                <a:solidFill>
                  <a:schemeClr val="bg1"/>
                </a:solidFill>
                <a:latin typeface="Myriad Pro" panose="020B0503030403020204" pitchFamily="34" charset="0"/>
                <a:ea typeface="Roboto Light" panose="02000000000000000000" pitchFamily="2" charset="0"/>
              </a:rPr>
              <a:t>7</a:t>
            </a:r>
          </a:p>
        </p:txBody>
      </p:sp>
      <p:sp>
        <p:nvSpPr>
          <p:cNvPr id="14" name="TextBox 13">
            <a:extLst>
              <a:ext uri="{FF2B5EF4-FFF2-40B4-BE49-F238E27FC236}">
                <a16:creationId xmlns:a16="http://schemas.microsoft.com/office/drawing/2014/main" id="{AFDDD817-0215-48D5-A331-C0267CE26124}"/>
              </a:ext>
            </a:extLst>
          </p:cNvPr>
          <p:cNvSpPr txBox="1"/>
          <p:nvPr/>
        </p:nvSpPr>
        <p:spPr>
          <a:xfrm>
            <a:off x="5938618" y="6498183"/>
            <a:ext cx="6094602" cy="253916"/>
          </a:xfrm>
          <a:prstGeom prst="rect">
            <a:avLst/>
          </a:prstGeom>
          <a:noFill/>
        </p:spPr>
        <p:txBody>
          <a:bodyPr wrap="square">
            <a:spAutoFit/>
          </a:bodyPr>
          <a:lstStyle/>
          <a:p>
            <a:pPr algn="r"/>
            <a:r>
              <a:rPr lang="en-GB" sz="1050" dirty="0">
                <a:solidFill>
                  <a:schemeClr val="tx1">
                    <a:lumMod val="85000"/>
                    <a:lumOff val="15000"/>
                  </a:schemeClr>
                </a:solidFill>
                <a:latin typeface="Myriad Pro" panose="020B0503030403020204" pitchFamily="34" charset="0"/>
              </a:rPr>
              <a:t>Copyright 2022, DeTect, Inc, All Rights Reserved</a:t>
            </a:r>
          </a:p>
        </p:txBody>
      </p:sp>
      <p:sp>
        <p:nvSpPr>
          <p:cNvPr id="17" name="Subtitle 2">
            <a:extLst>
              <a:ext uri="{FF2B5EF4-FFF2-40B4-BE49-F238E27FC236}">
                <a16:creationId xmlns:a16="http://schemas.microsoft.com/office/drawing/2014/main" id="{A3C2825E-1E24-4BE0-A2E6-C8A9F3825852}"/>
              </a:ext>
            </a:extLst>
          </p:cNvPr>
          <p:cNvSpPr txBox="1">
            <a:spLocks/>
          </p:cNvSpPr>
          <p:nvPr/>
        </p:nvSpPr>
        <p:spPr>
          <a:xfrm>
            <a:off x="209726" y="494041"/>
            <a:ext cx="5486398" cy="470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dirty="0">
                <a:solidFill>
                  <a:schemeClr val="tx1">
                    <a:lumMod val="75000"/>
                    <a:lumOff val="25000"/>
                  </a:schemeClr>
                </a:solidFill>
                <a:latin typeface="Impact" panose="020B0806030902050204" pitchFamily="34" charset="0"/>
              </a:rPr>
              <a:t>FLYING AREAS</a:t>
            </a:r>
          </a:p>
        </p:txBody>
      </p:sp>
      <p:cxnSp>
        <p:nvCxnSpPr>
          <p:cNvPr id="19" name="Straight Connector 18">
            <a:extLst>
              <a:ext uri="{FF2B5EF4-FFF2-40B4-BE49-F238E27FC236}">
                <a16:creationId xmlns:a16="http://schemas.microsoft.com/office/drawing/2014/main" id="{AB1EF9C8-D4C8-4A69-A896-EA6164508A9B}"/>
              </a:ext>
            </a:extLst>
          </p:cNvPr>
          <p:cNvCxnSpPr>
            <a:cxnSpLocks/>
          </p:cNvCxnSpPr>
          <p:nvPr/>
        </p:nvCxnSpPr>
        <p:spPr>
          <a:xfrm>
            <a:off x="0" y="1006678"/>
            <a:ext cx="6082018" cy="0"/>
          </a:xfrm>
          <a:prstGeom prst="line">
            <a:avLst/>
          </a:prstGeom>
          <a:ln w="12700">
            <a:solidFill>
              <a:srgbClr val="00308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4326F5E-3DFD-4C5A-A690-9A91E21277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555" y="198493"/>
            <a:ext cx="2380830" cy="916333"/>
          </a:xfrm>
          <a:prstGeom prst="rect">
            <a:avLst/>
          </a:prstGeom>
        </p:spPr>
      </p:pic>
      <p:pic>
        <p:nvPicPr>
          <p:cNvPr id="10" name="Google Shape;301;p30" descr="BASH Logo.jpg">
            <a:extLst>
              <a:ext uri="{FF2B5EF4-FFF2-40B4-BE49-F238E27FC236}">
                <a16:creationId xmlns:a16="http://schemas.microsoft.com/office/drawing/2014/main" id="{02A5BC38-B3B5-E41B-ECB3-8B778110EE51}"/>
              </a:ext>
            </a:extLst>
          </p:cNvPr>
          <p:cNvPicPr preferRelativeResize="0"/>
          <p:nvPr/>
        </p:nvPicPr>
        <p:blipFill rotWithShape="1">
          <a:blip r:embed="rId3">
            <a:alphaModFix/>
          </a:blip>
          <a:srcRect/>
          <a:stretch/>
        </p:blipFill>
        <p:spPr>
          <a:xfrm>
            <a:off x="7983963" y="232858"/>
            <a:ext cx="788901" cy="831633"/>
          </a:xfrm>
          <a:prstGeom prst="rect">
            <a:avLst/>
          </a:prstGeom>
          <a:noFill/>
          <a:ln>
            <a:noFill/>
          </a:ln>
        </p:spPr>
      </p:pic>
      <p:pic>
        <p:nvPicPr>
          <p:cNvPr id="12" name="Picture 11">
            <a:extLst>
              <a:ext uri="{FF2B5EF4-FFF2-40B4-BE49-F238E27FC236}">
                <a16:creationId xmlns:a16="http://schemas.microsoft.com/office/drawing/2014/main" id="{16C8DA01-B5C9-6B85-A8FB-AF68B3C24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0385" y="339524"/>
            <a:ext cx="676170" cy="667154"/>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C0AC847C-E931-239B-F415-4B4565F1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399" y="340520"/>
            <a:ext cx="1469043" cy="616307"/>
          </a:xfrm>
          <a:prstGeom prst="rect">
            <a:avLst/>
          </a:prstGeom>
        </p:spPr>
      </p:pic>
      <p:pic>
        <p:nvPicPr>
          <p:cNvPr id="16" name="Google Shape;139;g123fec1f602_0_8">
            <a:extLst>
              <a:ext uri="{FF2B5EF4-FFF2-40B4-BE49-F238E27FC236}">
                <a16:creationId xmlns:a16="http://schemas.microsoft.com/office/drawing/2014/main" id="{BFF0030D-4211-C115-E1E6-60AFD99A4225}"/>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0537" y="1676987"/>
            <a:ext cx="6475706" cy="3753442"/>
          </a:xfrm>
          <a:prstGeom prst="rect">
            <a:avLst/>
          </a:prstGeom>
          <a:noFill/>
          <a:ln>
            <a:noFill/>
          </a:ln>
        </p:spPr>
      </p:pic>
    </p:spTree>
    <p:extLst>
      <p:ext uri="{BB962C8B-B14F-4D97-AF65-F5344CB8AC3E}">
        <p14:creationId xmlns:p14="http://schemas.microsoft.com/office/powerpoint/2010/main" val="1571404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3556</TotalTime>
  <Words>2002</Words>
  <Application>Microsoft Office PowerPoint</Application>
  <PresentationFormat>Widescreen</PresentationFormat>
  <Paragraphs>416</Paragraphs>
  <Slides>31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Nova</vt:lpstr>
      <vt:lpstr>Calibri</vt:lpstr>
      <vt:lpstr>Calibri Light</vt:lpstr>
      <vt:lpstr>Impact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dc:creator>
  <cp:lastModifiedBy>Ron White</cp:lastModifiedBy>
  <cp:revision>184</cp:revision>
  <dcterms:created xsi:type="dcterms:W3CDTF">2021-03-18T12:47:43Z</dcterms:created>
  <dcterms:modified xsi:type="dcterms:W3CDTF">2022-07-29T18:58:28Z</dcterms:modified>
</cp:coreProperties>
</file>